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7" r:id="rId4"/>
    <p:sldMasterId id="2147483825" r:id="rId5"/>
    <p:sldMasterId id="2147483787" r:id="rId6"/>
  </p:sldMasterIdLst>
  <p:notesMasterIdLst>
    <p:notesMasterId r:id="rId18"/>
  </p:notesMasterIdLst>
  <p:handoutMasterIdLst>
    <p:handoutMasterId r:id="rId19"/>
  </p:handoutMasterIdLst>
  <p:sldIdLst>
    <p:sldId id="617" r:id="rId7"/>
    <p:sldId id="638" r:id="rId8"/>
    <p:sldId id="639" r:id="rId9"/>
    <p:sldId id="640" r:id="rId10"/>
    <p:sldId id="641" r:id="rId11"/>
    <p:sldId id="645" r:id="rId12"/>
    <p:sldId id="642" r:id="rId13"/>
    <p:sldId id="646" r:id="rId14"/>
    <p:sldId id="643" r:id="rId15"/>
    <p:sldId id="644" r:id="rId16"/>
    <p:sldId id="636" r:id="rId17"/>
  </p:sldIdLst>
  <p:sldSz cx="9144000" cy="6858000" type="letter"/>
  <p:notesSz cx="7010400" cy="92964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20675" indent="136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41350" indent="273050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963613" indent="40798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284288" indent="54451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30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ystal.kallem" initials="ck" lastIdx="1" clrIdx="0"/>
  <p:cmAuthor id="1" name="Jean Brook" initials="JAB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1B61A1"/>
    <a:srgbClr val="174980"/>
    <a:srgbClr val="EDB940"/>
    <a:srgbClr val="17548B"/>
    <a:srgbClr val="124370"/>
    <a:srgbClr val="857968"/>
    <a:srgbClr val="847867"/>
    <a:srgbClr val="BAA3AB"/>
    <a:srgbClr val="E6B37F"/>
    <a:srgbClr val="A49B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7459" autoAdjust="0"/>
  </p:normalViewPr>
  <p:slideViewPr>
    <p:cSldViewPr showGuides="1">
      <p:cViewPr>
        <p:scale>
          <a:sx n="80" d="100"/>
          <a:sy n="80" d="100"/>
        </p:scale>
        <p:origin x="-1890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8" d="100"/>
        <a:sy n="188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-3014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D6DF55-5ED2-B149-BD51-0CE930A5CE24}" type="datetime1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18D62B-159E-E440-8E4A-859899901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24513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042317-CE9C-4B41-A6A5-FE1E9B3A55D6}" type="datetime1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676794-F537-C74D-A445-CBBA50D709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2630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76794-F537-C74D-A445-CBBA50D7097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9158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F38AF928-9581-4AD1-849E-1A30701A07E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6933AA-AA73-4A8A-80D5-DB8F81BF97F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jpe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jpeg"/><Relationship Id="rId5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jpe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jpeg"/><Relationship Id="rId5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5912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304800"/>
            <a:ext cx="3237236" cy="1314375"/>
          </a:xfrm>
        </p:spPr>
        <p:txBody>
          <a:bodyPr anchor="b"/>
          <a:lstStyle>
            <a:lvl1pPr algn="l">
              <a:defRPr sz="3200" b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263976" cy="5822528"/>
          </a:xfrm>
        </p:spPr>
        <p:txBody>
          <a:bodyPr/>
          <a:lstStyle>
            <a:lvl1pPr>
              <a:defRPr sz="2400"/>
            </a:lvl1pPr>
            <a:lvl2pPr marL="461962" indent="-342900">
              <a:defRPr lang="en-US" sz="20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692150" indent="-285750">
              <a:defRPr lang="en-US" sz="16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912812" indent="-285750">
              <a:defRPr lang="en-US" sz="14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>
              <a:defRPr lang="en-US" sz="1400" dirty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228600" y="1905000"/>
            <a:ext cx="3236913" cy="4191000"/>
          </a:xfrm>
        </p:spPr>
        <p:txBody>
          <a:bodyPr/>
          <a:lstStyle>
            <a:lvl2pPr marL="457200" indent="-338138">
              <a:defRPr/>
            </a:lvl2pPr>
            <a:lvl3pPr marL="631825" indent="-225425">
              <a:tabLst/>
              <a:defRPr/>
            </a:lvl3pPr>
            <a:lvl4pPr marL="911225" indent="-284163" defTabSz="744538">
              <a:defRPr/>
            </a:lvl4pPr>
            <a:lvl5pPr marL="1195388" indent="-285750">
              <a:defRPr lang="en-US" sz="1400" dirty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23802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ti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3472"/>
            <a:ext cx="5263976" cy="5822528"/>
          </a:xfrm>
        </p:spPr>
        <p:txBody>
          <a:bodyPr/>
          <a:lstStyle>
            <a:lvl1pPr>
              <a:defRPr sz="2400"/>
            </a:lvl1pPr>
            <a:lvl2pPr marL="461962" indent="-342900">
              <a:defRPr lang="en-US" sz="20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692150" indent="-285750">
              <a:defRPr lang="en-US" sz="16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912812" indent="-285750">
              <a:defRPr lang="en-US" sz="14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>
              <a:defRPr lang="en-US" sz="1400" dirty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8164" y="304800"/>
            <a:ext cx="3237236" cy="1314375"/>
          </a:xfrm>
        </p:spPr>
        <p:txBody>
          <a:bodyPr anchor="b"/>
          <a:lstStyle>
            <a:lvl1pPr algn="l">
              <a:defRPr sz="3200" b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half" idx="4294967295"/>
          </p:nvPr>
        </p:nvSpPr>
        <p:spPr>
          <a:xfrm>
            <a:off x="5678163" y="1905000"/>
            <a:ext cx="3236913" cy="4191000"/>
          </a:xfrm>
        </p:spPr>
        <p:txBody>
          <a:bodyPr/>
          <a:lstStyle>
            <a:lvl2pPr marL="461962" indent="-342900">
              <a:defRPr lang="en-US" sz="20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692150" indent="-285750">
              <a:defRPr lang="en-US" sz="16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912812" indent="-285750">
              <a:defRPr lang="en-US" sz="14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>
              <a:defRPr lang="en-US" sz="1400" dirty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63249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312057" y="1295400"/>
            <a:ext cx="8540496" cy="4764024"/>
          </a:xfrm>
        </p:spPr>
        <p:txBody>
          <a:bodyPr/>
          <a:lstStyle/>
          <a:p>
            <a:pPr lvl="0"/>
            <a:r>
              <a:rPr lang="en-US" noProof="0" smtClean="0">
                <a:sym typeface="Helvetica" charset="0"/>
              </a:rPr>
              <a:t>Click icon to add chart</a:t>
            </a:r>
            <a:endParaRPr lang="en-US" noProof="0" dirty="0">
              <a:sym typeface="Helvetica" charset="0"/>
            </a:endParaRPr>
          </a:p>
        </p:txBody>
      </p:sp>
      <p:pic>
        <p:nvPicPr>
          <p:cNvPr id="6" name="Picture 3" descr="decorative top bar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83461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2400" b="0"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457200"/>
            <a:ext cx="5486177" cy="42699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en-US" noProof="0" smtClean="0">
                <a:sym typeface="Helvetica" charset="0"/>
              </a:rPr>
              <a:t>Drag picture to placeholder or click icon to add</a:t>
            </a:r>
            <a:endParaRPr lang="en-US" noProof="0" dirty="0" smtClean="0">
              <a:sym typeface="Helvetic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2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8692340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16506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31978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41523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66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80054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w/ pg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ecorative top ba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363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97051"/>
            <a:ext cx="7772846" cy="2041549"/>
          </a:xfrm>
        </p:spPr>
        <p:txBody>
          <a:bodyPr/>
          <a:lstStyle>
            <a:lvl1pPr algn="ctr">
              <a:defRPr sz="3600" b="1" i="1">
                <a:solidFill>
                  <a:srgbClr val="174980"/>
                </a:solidFill>
              </a:defRPr>
            </a:lvl1pPr>
          </a:lstStyle>
          <a:p>
            <a:r>
              <a:rPr lang="en-US" dirty="0" smtClean="0"/>
              <a:t>Click to edit slide title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824" y="4267349"/>
            <a:ext cx="6400354" cy="1752451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174980"/>
                </a:solidFill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dirty="0" smtClean="0"/>
              <a:t>Click to edit Master date and presenter style</a:t>
            </a:r>
            <a:endParaRPr lang="en-US" dirty="0"/>
          </a:p>
        </p:txBody>
      </p:sp>
      <p:pic>
        <p:nvPicPr>
          <p:cNvPr id="8" name="Picture 5" descr="eQuality logo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233313" y="685800"/>
            <a:ext cx="259749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 descr="Centers for Medicare and Medicaid Services (CMS) 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6324600"/>
            <a:ext cx="10668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 userDrawn="1"/>
        </p:nvGrpSpPr>
        <p:grpSpPr>
          <a:xfrm>
            <a:off x="4343400" y="6248400"/>
            <a:ext cx="3048000" cy="609600"/>
            <a:chOff x="4343400" y="6248400"/>
            <a:chExt cx="3048000" cy="609600"/>
          </a:xfrm>
        </p:grpSpPr>
        <p:sp>
          <p:nvSpPr>
            <p:cNvPr id="14" name="Rectangle 13"/>
            <p:cNvSpPr/>
            <p:nvPr userDrawn="1"/>
          </p:nvSpPr>
          <p:spPr bwMode="auto">
            <a:xfrm>
              <a:off x="6096000" y="6248400"/>
              <a:ext cx="1295400" cy="6096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343400" y="6400800"/>
              <a:ext cx="18473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52400" y="6172200"/>
            <a:ext cx="8831263" cy="554772"/>
            <a:chOff x="152400" y="6172200"/>
            <a:chExt cx="8831263" cy="554772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8831263" cy="95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04800" y="6324600"/>
              <a:ext cx="1143000" cy="402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oup 9"/>
            <p:cNvGrpSpPr/>
            <p:nvPr/>
          </p:nvGrpSpPr>
          <p:grpSpPr>
            <a:xfrm>
              <a:off x="6019800" y="6324600"/>
              <a:ext cx="2895600" cy="394557"/>
              <a:chOff x="381000" y="4495800"/>
              <a:chExt cx="8187748" cy="927957"/>
            </a:xfrm>
          </p:grpSpPr>
          <p:pic>
            <p:nvPicPr>
              <p:cNvPr id="22" name="Picture 21" descr="telligen_no_tag_color.jp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096000" y="4495800"/>
                <a:ext cx="2472748" cy="927957"/>
              </a:xfrm>
              <a:prstGeom prst="rect">
                <a:avLst/>
              </a:prstGeom>
            </p:spPr>
          </p:pic>
          <p:pic>
            <p:nvPicPr>
              <p:cNvPr id="23" name="Picture 22" descr="Lantana_logo_PRINT.tif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048000" y="4650123"/>
                <a:ext cx="2780515" cy="619310"/>
              </a:xfrm>
              <a:prstGeom prst="rect">
                <a:avLst/>
              </a:prstGeom>
            </p:spPr>
          </p:pic>
          <p:pic>
            <p:nvPicPr>
              <p:cNvPr id="24" name="Picture 23" descr="CMS logo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554966"/>
                <a:ext cx="2190750" cy="809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5" name="TextBox 24"/>
          <p:cNvSpPr txBox="1"/>
          <p:nvPr userDrawn="1"/>
        </p:nvSpPr>
        <p:spPr>
          <a:xfrm>
            <a:off x="4427919" y="6611779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C534E52F-8BE2-8C4D-906B-992E67832B86}" type="slidenum"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/>
              <a:t>‹#›</a:t>
            </a:fld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632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no pg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ecorative top ba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363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97051"/>
            <a:ext cx="7772846" cy="2041549"/>
          </a:xfrm>
        </p:spPr>
        <p:txBody>
          <a:bodyPr/>
          <a:lstStyle>
            <a:lvl1pPr algn="ctr">
              <a:defRPr sz="3600" b="1" i="1">
                <a:solidFill>
                  <a:srgbClr val="174980"/>
                </a:solidFill>
              </a:defRPr>
            </a:lvl1pPr>
          </a:lstStyle>
          <a:p>
            <a:r>
              <a:rPr lang="en-US" dirty="0" smtClean="0"/>
              <a:t>Click to edit slide title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824" y="4267349"/>
            <a:ext cx="6400354" cy="1752451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174980"/>
                </a:solidFill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dirty="0" smtClean="0"/>
              <a:t>Click to edit Master date and presenter style</a:t>
            </a:r>
            <a:endParaRPr lang="en-US" dirty="0"/>
          </a:p>
        </p:txBody>
      </p:sp>
      <p:pic>
        <p:nvPicPr>
          <p:cNvPr id="8" name="Picture 5" descr="eQuality logo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233313" y="685800"/>
            <a:ext cx="259749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" descr="Centers for Medicare and Medicaid Services (CMS) 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6324600"/>
            <a:ext cx="10668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 userDrawn="1"/>
        </p:nvGrpSpPr>
        <p:grpSpPr>
          <a:xfrm>
            <a:off x="4343400" y="6248400"/>
            <a:ext cx="3048000" cy="609600"/>
            <a:chOff x="4343400" y="6248400"/>
            <a:chExt cx="3048000" cy="609600"/>
          </a:xfrm>
        </p:grpSpPr>
        <p:sp>
          <p:nvSpPr>
            <p:cNvPr id="14" name="Rectangle 13"/>
            <p:cNvSpPr/>
            <p:nvPr userDrawn="1"/>
          </p:nvSpPr>
          <p:spPr bwMode="auto">
            <a:xfrm>
              <a:off x="6096000" y="6248400"/>
              <a:ext cx="1295400" cy="6096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343400" y="6400800"/>
              <a:ext cx="18473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52400" y="6172200"/>
            <a:ext cx="8831263" cy="554772"/>
            <a:chOff x="152400" y="6172200"/>
            <a:chExt cx="8831263" cy="554772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8831263" cy="95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04800" y="6324600"/>
              <a:ext cx="1143000" cy="402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" name="Group 9"/>
            <p:cNvGrpSpPr/>
            <p:nvPr/>
          </p:nvGrpSpPr>
          <p:grpSpPr>
            <a:xfrm>
              <a:off x="6019800" y="6324600"/>
              <a:ext cx="2895600" cy="394557"/>
              <a:chOff x="381000" y="4495800"/>
              <a:chExt cx="8187748" cy="927957"/>
            </a:xfrm>
          </p:grpSpPr>
          <p:pic>
            <p:nvPicPr>
              <p:cNvPr id="22" name="Picture 21" descr="telligen_no_tag_color.jp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096000" y="4495800"/>
                <a:ext cx="2472748" cy="927957"/>
              </a:xfrm>
              <a:prstGeom prst="rect">
                <a:avLst/>
              </a:prstGeom>
            </p:spPr>
          </p:pic>
          <p:pic>
            <p:nvPicPr>
              <p:cNvPr id="23" name="Picture 22" descr="Lantana_logo_PRINT.tif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3048000" y="4650123"/>
                <a:ext cx="2780515" cy="619310"/>
              </a:xfrm>
              <a:prstGeom prst="rect">
                <a:avLst/>
              </a:prstGeom>
            </p:spPr>
          </p:pic>
          <p:pic>
            <p:nvPicPr>
              <p:cNvPr id="24" name="Picture 23" descr="CMS logo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554966"/>
                <a:ext cx="2190750" cy="809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xmlns="" val="3877794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- w/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04" y="76200"/>
            <a:ext cx="8540496" cy="1033272"/>
          </a:xfrm>
        </p:spPr>
        <p:txBody>
          <a:bodyPr/>
          <a:lstStyle>
            <a:lvl1pPr>
              <a:defRPr baseline="0">
                <a:solidFill>
                  <a:srgbClr val="17498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04" y="1303437"/>
            <a:ext cx="8540496" cy="4764024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defRPr sz="2000">
                <a:latin typeface="Franklin Gothic Book"/>
                <a:cs typeface="Franklin Gothic Book"/>
              </a:defRPr>
            </a:lvl2pPr>
            <a:lvl3pPr>
              <a:defRPr sz="1600" baseline="0">
                <a:latin typeface="Franklin Gothic Book"/>
                <a:cs typeface="Franklin Gothic Book"/>
              </a:defRPr>
            </a:lvl3pPr>
            <a:lvl4pPr>
              <a:defRPr sz="1400">
                <a:latin typeface="Franklin Gothic Book"/>
                <a:cs typeface="Franklin Gothic Book"/>
              </a:defRPr>
            </a:lvl4pPr>
            <a:lvl5pPr>
              <a:defRPr sz="14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550341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content-no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64024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defRPr sz="2000">
                <a:latin typeface="Franklin Gothic Book"/>
                <a:cs typeface="Franklin Gothic Book"/>
              </a:defRPr>
            </a:lvl2pPr>
            <a:lvl3pPr>
              <a:defRPr sz="1600">
                <a:latin typeface="Franklin Gothic Book"/>
                <a:cs typeface="Franklin Gothic Book"/>
              </a:defRPr>
            </a:lvl3pPr>
            <a:lvl4pPr>
              <a:defRPr sz="1400">
                <a:latin typeface="Franklin Gothic Book"/>
                <a:cs typeface="Franklin Gothic Book"/>
              </a:defRPr>
            </a:lvl4pPr>
            <a:lvl5pPr>
              <a:defRPr sz="14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" charset="0"/>
              </a:rPr>
              <a:t>Second level</a:t>
            </a:r>
          </a:p>
          <a:p>
            <a:pPr lvl="2"/>
            <a:r>
              <a:rPr lang="en-US" smtClean="0">
                <a:sym typeface="Helvetica" charset="0"/>
              </a:rPr>
              <a:t>Third level</a:t>
            </a:r>
          </a:p>
          <a:p>
            <a:pPr lvl="3"/>
            <a:r>
              <a:rPr lang="en-US" smtClean="0">
                <a:sym typeface="Helvetica" charset="0"/>
              </a:rPr>
              <a:t>Fourth level</a:t>
            </a:r>
          </a:p>
          <a:p>
            <a:pPr lvl="4"/>
            <a:r>
              <a:rPr lang="en-US" smtClean="0">
                <a:sym typeface="Helvetica" charset="0"/>
              </a:rPr>
              <a:t>Fifth level</a:t>
            </a:r>
            <a:endParaRPr lang="en-US" dirty="0" smtClean="0">
              <a:sym typeface="Helvetica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4885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 content-no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64024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buSzPct val="100000"/>
              <a:buFont typeface="+mj-lt"/>
              <a:buAutoNum type="arabicPeriod"/>
              <a:defRPr sz="2000">
                <a:latin typeface="Franklin Gothic Book"/>
                <a:cs typeface="Franklin Gothic Book"/>
              </a:defRPr>
            </a:lvl2pPr>
            <a:lvl3pPr marL="914400" indent="-457200">
              <a:buClr>
                <a:schemeClr val="tx2"/>
              </a:buClr>
              <a:buSzPct val="100000"/>
              <a:buFont typeface="+mj-lt"/>
              <a:buAutoNum type="alphaLcPeriod"/>
              <a:defRPr sz="1600">
                <a:latin typeface="Franklin Gothic Book"/>
                <a:cs typeface="Franklin Gothic Book"/>
              </a:defRPr>
            </a:lvl3pPr>
            <a:lvl4pPr marL="1143000" indent="-457200">
              <a:buClr>
                <a:schemeClr val="tx1"/>
              </a:buClr>
              <a:buSzPct val="100000"/>
              <a:buFont typeface="+mj-lt"/>
              <a:buAutoNum type="romanLcPeriod"/>
              <a:defRPr sz="1400">
                <a:latin typeface="Franklin Gothic Book"/>
                <a:cs typeface="Franklin Gothic Book"/>
              </a:defRPr>
            </a:lvl4pPr>
            <a:lvl5pPr marL="1371600" indent="-457200">
              <a:buSzPct val="100000"/>
              <a:buFont typeface="+mj-lt"/>
              <a:buAutoNum type="arabicParenR"/>
              <a:defRPr lang="en-US" sz="1400" dirty="0" smtClean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8995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295400"/>
            <a:ext cx="8534400" cy="4759325"/>
          </a:xfrm>
        </p:spPr>
        <p:txBody>
          <a:bodyPr vert="eaVert"/>
          <a:lstStyle/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  <p:pic>
        <p:nvPicPr>
          <p:cNvPr id="5" name="Picture 6" descr="decorative top bar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4506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031875"/>
          </a:xfrm>
        </p:spPr>
        <p:txBody>
          <a:bodyPr/>
          <a:lstStyle>
            <a:lvl1pPr>
              <a:defRPr>
                <a:solidFill>
                  <a:srgbClr val="17498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1" y="1295400"/>
            <a:ext cx="4114800" cy="4764024"/>
          </a:xfrm>
        </p:spPr>
        <p:txBody>
          <a:bodyPr/>
          <a:lstStyle>
            <a:lvl1pPr>
              <a:defRPr sz="2400"/>
            </a:lvl1pPr>
            <a:lvl2pPr marL="455613" indent="-228600">
              <a:spcBef>
                <a:spcPts val="600"/>
              </a:spcBef>
              <a:defRPr sz="2000"/>
            </a:lvl2pPr>
            <a:lvl3pPr marL="801688" indent="-227013">
              <a:spcBef>
                <a:spcPts val="1000"/>
              </a:spcBef>
              <a:defRPr sz="1600"/>
            </a:lvl3pPr>
            <a:lvl4pPr marL="1030288" indent="-227013">
              <a:spcBef>
                <a:spcPts val="1000"/>
              </a:spcBef>
              <a:defRPr sz="1400"/>
            </a:lvl4pPr>
            <a:lvl5pPr marL="1257300" indent="-227013">
              <a:spcBef>
                <a:spcPts val="1000"/>
              </a:spcBef>
              <a:defRPr sz="14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0533" y="1295400"/>
            <a:ext cx="4114800" cy="4764024"/>
          </a:xfrm>
        </p:spPr>
        <p:txBody>
          <a:bodyPr/>
          <a:lstStyle>
            <a:lvl1pPr>
              <a:defRPr sz="2400"/>
            </a:lvl1pPr>
            <a:lvl2pPr marL="455613" indent="-228600">
              <a:spcBef>
                <a:spcPts val="600"/>
              </a:spcBef>
              <a:defRPr sz="2000"/>
            </a:lvl2pPr>
            <a:lvl3pPr marL="801688" indent="-227013">
              <a:spcBef>
                <a:spcPts val="1000"/>
              </a:spcBef>
              <a:defRPr sz="1600"/>
            </a:lvl3pPr>
            <a:lvl4pPr marL="1030288" indent="-227013">
              <a:spcBef>
                <a:spcPts val="1000"/>
              </a:spcBef>
              <a:defRPr sz="1400"/>
            </a:lvl4pPr>
            <a:lvl5pPr marL="1257300" indent="-227013">
              <a:spcBef>
                <a:spcPts val="1000"/>
              </a:spcBef>
              <a:defRPr sz="14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</a:p>
        </p:txBody>
      </p:sp>
      <p:pic>
        <p:nvPicPr>
          <p:cNvPr id="6" name="Picture 3" descr="decorative top bar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407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3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553200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363"/>
            <a:ext cx="8831263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990600" y="1295400"/>
            <a:ext cx="735957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9"/>
          <p:cNvGrpSpPr/>
          <p:nvPr userDrawn="1"/>
        </p:nvGrpSpPr>
        <p:grpSpPr>
          <a:xfrm>
            <a:off x="381000" y="4495800"/>
            <a:ext cx="8187748" cy="927957"/>
            <a:chOff x="381000" y="4495800"/>
            <a:chExt cx="8187748" cy="927957"/>
          </a:xfrm>
        </p:grpSpPr>
        <p:pic>
          <p:nvPicPr>
            <p:cNvPr id="25" name="Picture 24" descr="telligen_no_tag_color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96000" y="4495800"/>
              <a:ext cx="2472748" cy="927957"/>
            </a:xfrm>
            <a:prstGeom prst="rect">
              <a:avLst/>
            </a:prstGeom>
          </p:spPr>
        </p:pic>
        <p:pic>
          <p:nvPicPr>
            <p:cNvPr id="26" name="Picture 25" descr="Lantana_logo_PRINT.t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48000" y="4650123"/>
              <a:ext cx="2780515" cy="619310"/>
            </a:xfrm>
            <a:prstGeom prst="rect">
              <a:avLst/>
            </a:prstGeom>
          </p:spPr>
        </p:pic>
        <p:pic>
          <p:nvPicPr>
            <p:cNvPr id="27" name="Picture 26" descr="CMS 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4554966"/>
              <a:ext cx="2190750" cy="809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716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0623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85344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Helvetica" charset="0"/>
              </a:rPr>
              <a:t>Click to edit Master title style</a:t>
            </a:r>
            <a:endParaRPr lang="en-US" dirty="0">
              <a:sym typeface="Helvetica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75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Helvetica" charset="0"/>
              </a:rPr>
              <a:t>Second level</a:t>
            </a:r>
          </a:p>
          <a:p>
            <a:pPr lvl="2"/>
            <a:r>
              <a:rPr lang="en-US" dirty="0" smtClean="0">
                <a:sym typeface="Helvetica" charset="0"/>
              </a:rPr>
              <a:t>Third level</a:t>
            </a:r>
          </a:p>
          <a:p>
            <a:pPr lvl="3"/>
            <a:r>
              <a:rPr lang="en-US" dirty="0" smtClean="0">
                <a:sym typeface="Helvetica" charset="0"/>
              </a:rPr>
              <a:t>Fourth level</a:t>
            </a:r>
          </a:p>
          <a:p>
            <a:pPr lvl="4"/>
            <a:r>
              <a:rPr lang="en-US" dirty="0" smtClean="0">
                <a:sym typeface="Helvetica" charset="0"/>
              </a:rPr>
              <a:t>Fifth level</a:t>
            </a:r>
            <a:endParaRPr lang="en-US" dirty="0">
              <a:sym typeface="Helvetica" charset="0"/>
            </a:endParaRPr>
          </a:p>
        </p:txBody>
      </p:sp>
      <p:grpSp>
        <p:nvGrpSpPr>
          <p:cNvPr id="26" name="Group 25"/>
          <p:cNvGrpSpPr/>
          <p:nvPr userDrawn="1"/>
        </p:nvGrpSpPr>
        <p:grpSpPr>
          <a:xfrm>
            <a:off x="152400" y="6172200"/>
            <a:ext cx="8831263" cy="554772"/>
            <a:chOff x="152400" y="6172200"/>
            <a:chExt cx="8831263" cy="554772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8831263" cy="95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5"/>
            <p:cNvPicPr>
              <a:picLocks noChangeAspect="1" noChangeArrowheads="1"/>
            </p:cNvPicPr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304800" y="6324600"/>
              <a:ext cx="1143000" cy="402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9" name="Group 9"/>
            <p:cNvGrpSpPr/>
            <p:nvPr/>
          </p:nvGrpSpPr>
          <p:grpSpPr>
            <a:xfrm>
              <a:off x="6019800" y="6324600"/>
              <a:ext cx="2895600" cy="394557"/>
              <a:chOff x="381000" y="4495800"/>
              <a:chExt cx="8187748" cy="927957"/>
            </a:xfrm>
          </p:grpSpPr>
          <p:pic>
            <p:nvPicPr>
              <p:cNvPr id="31" name="Picture 30" descr="telligen_no_tag_color.jpg"/>
              <p:cNvPicPr>
                <a:picLocks noChangeAspect="1"/>
              </p:cNvPicPr>
              <p:nvPr/>
            </p:nvPicPr>
            <p:blipFill>
              <a:blip r:embed="rId19" cstate="print"/>
              <a:stretch>
                <a:fillRect/>
              </a:stretch>
            </p:blipFill>
            <p:spPr>
              <a:xfrm>
                <a:off x="6096000" y="4495800"/>
                <a:ext cx="2472748" cy="927957"/>
              </a:xfrm>
              <a:prstGeom prst="rect">
                <a:avLst/>
              </a:prstGeom>
            </p:spPr>
          </p:pic>
          <p:pic>
            <p:nvPicPr>
              <p:cNvPr id="32" name="Picture 31" descr="Lantana_logo_PRINT.tif"/>
              <p:cNvPicPr>
                <a:picLocks noChangeAspect="1"/>
              </p:cNvPicPr>
              <p:nvPr/>
            </p:nvPicPr>
            <p:blipFill>
              <a:blip r:embed="rId20" cstate="print"/>
              <a:stretch>
                <a:fillRect/>
              </a:stretch>
            </p:blipFill>
            <p:spPr>
              <a:xfrm>
                <a:off x="3048000" y="4650123"/>
                <a:ext cx="2780515" cy="619310"/>
              </a:xfrm>
              <a:prstGeom prst="rect">
                <a:avLst/>
              </a:prstGeom>
            </p:spPr>
          </p:pic>
          <p:pic>
            <p:nvPicPr>
              <p:cNvPr id="33" name="Picture 32" descr="CMS logo"/>
              <p:cNvPicPr>
                <a:picLocks noChangeAspect="1" noChangeArrowheads="1"/>
              </p:cNvPicPr>
              <p:nvPr/>
            </p:nvPicPr>
            <p:blipFill>
              <a:blip r:embed="rId21" cstate="email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4554966"/>
                <a:ext cx="2190750" cy="809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TextBox 1"/>
          <p:cNvSpPr txBox="1"/>
          <p:nvPr userDrawn="1"/>
        </p:nvSpPr>
        <p:spPr>
          <a:xfrm>
            <a:off x="4427918" y="662940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C534E52F-8BE2-8C4D-906B-992E67832B86}" type="slidenum"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ctr"/>
              <a:t>‹#›</a:t>
            </a:fld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789" r:id="rId2"/>
    <p:sldLayoutId id="2147483773" r:id="rId3"/>
    <p:sldLayoutId id="2147483788" r:id="rId4"/>
    <p:sldLayoutId id="2147483811" r:id="rId5"/>
    <p:sldLayoutId id="2147483795" r:id="rId6"/>
    <p:sldLayoutId id="2147483790" r:id="rId7"/>
    <p:sldLayoutId id="2147483792" r:id="rId8"/>
    <p:sldLayoutId id="2147483816" r:id="rId9"/>
    <p:sldLayoutId id="2147483794" r:id="rId10"/>
    <p:sldLayoutId id="2147483793" r:id="rId11"/>
    <p:sldLayoutId id="2147483796" r:id="rId12"/>
    <p:sldLayoutId id="2147483791" r:id="rId13"/>
    <p:sldLayoutId id="2147483833" r:id="rId14"/>
    <p:sldLayoutId id="2147483834" r:id="rId15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ill Sans"/>
          <a:ea typeface="+mj-ea"/>
          <a:cs typeface="+mj-cs"/>
          <a:sym typeface="Helvetica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857968"/>
          </a:solidFill>
          <a:latin typeface="Gill Sans" charset="0"/>
          <a:ea typeface="ヒラギノ角ゴ ProN W3" charset="0"/>
          <a:cs typeface="ヒラギノ角ゴ ProN W3" charset="0"/>
          <a:sym typeface="Helvetica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4500">
          <a:solidFill>
            <a:srgbClr val="847867"/>
          </a:solidFill>
          <a:latin typeface="Helvetica" charset="0"/>
          <a:ea typeface="ヒラギノ角ゴ ProN W3" charset="0"/>
          <a:cs typeface="ヒラギノ角ゴ ProN W3" charset="0"/>
          <a:sym typeface="Helvetica" charset="0"/>
        </a:defRPr>
      </a:lvl9pPr>
    </p:titleStyle>
    <p:bodyStyle>
      <a:lvl1pPr marL="45720" indent="0" algn="l" rtl="0" eaLnBrk="1" fontAlgn="base" hangingPunct="1">
        <a:lnSpc>
          <a:spcPct val="90000"/>
        </a:lnSpc>
        <a:spcBef>
          <a:spcPts val="2000"/>
        </a:spcBef>
        <a:spcAft>
          <a:spcPct val="0"/>
        </a:spcAft>
        <a:buClr>
          <a:srgbClr val="ECB941"/>
        </a:buClr>
        <a:buSzPct val="138000"/>
        <a:defRPr sz="2400">
          <a:solidFill>
            <a:srgbClr val="174980"/>
          </a:solidFill>
          <a:latin typeface="Franklin Gothic Book"/>
          <a:ea typeface="+mn-ea"/>
          <a:cs typeface="Franklin Gothic Book"/>
          <a:sym typeface="Helvetica" charset="0"/>
        </a:defRPr>
      </a:lvl1pPr>
      <a:lvl2pPr marL="685800" indent="-45720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rgbClr val="ECB941"/>
        </a:buClr>
        <a:buSzPct val="138000"/>
        <a:buFont typeface="Arial"/>
        <a:buChar char="•"/>
        <a:defRPr sz="2000">
          <a:solidFill>
            <a:srgbClr val="174980"/>
          </a:solidFill>
          <a:latin typeface="Franklin Gothic Book"/>
          <a:ea typeface="+mn-ea"/>
          <a:cs typeface="Franklin Gothic Book"/>
          <a:sym typeface="Helvetica" charset="0"/>
        </a:defRPr>
      </a:lvl2pPr>
      <a:lvl3pPr marL="914400" indent="-45720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rgbClr val="ECB941"/>
        </a:buClr>
        <a:buSzPct val="90000"/>
        <a:buFont typeface="Courier New" charset="0"/>
        <a:buChar char="o"/>
        <a:defRPr sz="1600">
          <a:solidFill>
            <a:srgbClr val="174980"/>
          </a:solidFill>
          <a:latin typeface="Franklin Gothic Book"/>
          <a:ea typeface="+mn-ea"/>
          <a:cs typeface="Franklin Gothic Book"/>
          <a:sym typeface="Helvetica" charset="0"/>
        </a:defRPr>
      </a:lvl3pPr>
      <a:lvl4pPr marL="1143000" indent="-45720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 sz="1400">
          <a:solidFill>
            <a:srgbClr val="174980"/>
          </a:solidFill>
          <a:latin typeface="Franklin Gothic Book"/>
          <a:ea typeface="+mn-ea"/>
          <a:cs typeface="Franklin Gothic Book"/>
          <a:sym typeface="Helvetica" charset="0"/>
        </a:defRPr>
      </a:lvl4pPr>
      <a:lvl5pPr marL="1370013" indent="-455613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rgbClr val="857968"/>
        </a:buClr>
        <a:buSzPct val="138000"/>
        <a:buFont typeface="Lucida Grande"/>
        <a:buChar char="–"/>
        <a:defRPr sz="1400">
          <a:solidFill>
            <a:srgbClr val="174980"/>
          </a:solidFill>
          <a:latin typeface="Franklin Gothic Book"/>
          <a:ea typeface="+mn-ea"/>
          <a:cs typeface="Franklin Gothic Book"/>
          <a:sym typeface="Helvetica" charset="0"/>
        </a:defRPr>
      </a:lvl5pPr>
      <a:lvl6pPr marL="2035896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6pPr>
      <a:lvl7pPr marL="2357354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7pPr>
      <a:lvl8pPr marL="2678811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8pPr>
      <a:lvl9pPr marL="3000268" indent="-312528" algn="l" rtl="0" eaLnBrk="1" fontAlgn="base" hangingPunct="1">
        <a:spcBef>
          <a:spcPts val="1687"/>
        </a:spcBef>
        <a:spcAft>
          <a:spcPct val="0"/>
        </a:spcAft>
        <a:buClr>
          <a:srgbClr val="ECB941"/>
        </a:buClr>
        <a:buSzPct val="138000"/>
        <a:buFont typeface="Arial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HQMF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7010400" cy="1752600"/>
          </a:xfrm>
        </p:spPr>
        <p:txBody>
          <a:bodyPr/>
          <a:lstStyle/>
          <a:p>
            <a:r>
              <a:rPr lang="en-US" dirty="0" smtClean="0"/>
              <a:t>Nov 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2133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sz="1600" b="1" dirty="0" smtClean="0"/>
              <a:t>[</a:t>
            </a:r>
            <a:r>
              <a:rPr lang="en-US" sz="1600" b="1" dirty="0" smtClean="0">
                <a:solidFill>
                  <a:srgbClr val="FF0000"/>
                </a:solidFill>
              </a:rPr>
              <a:t>2010</a:t>
            </a:r>
            <a:r>
              <a:rPr lang="en-US" sz="1600" b="1" dirty="0" smtClean="0"/>
              <a:t>] HQMF R1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2011</a:t>
            </a:r>
            <a:r>
              <a:rPr lang="en-US" sz="1600" b="1" kern="0" dirty="0" smtClean="0"/>
              <a:t>] </a:t>
            </a:r>
            <a:r>
              <a:rPr lang="en-US" sz="1600" b="1" kern="0" dirty="0" err="1" smtClean="0"/>
              <a:t>eMIG</a:t>
            </a:r>
            <a:r>
              <a:rPr lang="en-US" sz="1600" b="1" kern="0" dirty="0" smtClean="0"/>
              <a:t>-enhanced HQMF R1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57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2012</a:t>
            </a:r>
            <a:r>
              <a:rPr lang="en-US" sz="1600" b="1" kern="0" dirty="0" smtClean="0"/>
              <a:t>] QDM-based HQMF R1 + MAT </a:t>
            </a:r>
            <a:br>
              <a:rPr lang="en-US" sz="1600" b="1" kern="0" dirty="0" smtClean="0"/>
            </a:br>
            <a:r>
              <a:rPr lang="en-US" sz="1600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R2.1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2013</a:t>
            </a:r>
            <a:r>
              <a:rPr lang="en-US" sz="1600" b="1" kern="0" dirty="0" smtClean="0"/>
              <a:t>] HQMF R2 </a:t>
            </a:r>
            <a:br>
              <a:rPr lang="en-US" sz="1600" b="1" kern="0" dirty="0" smtClean="0"/>
            </a:br>
            <a:r>
              <a:rPr lang="en-US" sz="1600" b="1" kern="0" dirty="0" smtClean="0"/>
              <a:t>(and QDM-based HQMF R2)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b="1" kern="0" dirty="0" smtClean="0">
                <a:solidFill>
                  <a:srgbClr val="7030A0"/>
                </a:solidFill>
              </a:rPr>
              <a:t>[</a:t>
            </a:r>
            <a:r>
              <a:rPr lang="en-US" b="1" kern="0" dirty="0" smtClean="0">
                <a:solidFill>
                  <a:srgbClr val="FF0000"/>
                </a:solidFill>
              </a:rPr>
              <a:t>TBD</a:t>
            </a:r>
            <a:r>
              <a:rPr lang="en-US" b="1" kern="0" dirty="0" smtClean="0">
                <a:solidFill>
                  <a:srgbClr val="7030A0"/>
                </a:solidFill>
              </a:rPr>
              <a:t>] HQMF R2.5</a:t>
            </a:r>
            <a:endParaRPr lang="en-US" b="1" kern="0" dirty="0">
              <a:solidFill>
                <a:srgbClr val="7030A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68952" y="1303437"/>
            <a:ext cx="4270248" cy="476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lvl="1">
              <a:lnSpc>
                <a:spcPct val="130000"/>
              </a:lnSpc>
            </a:pPr>
            <a:r>
              <a:rPr lang="en-US" sz="1800" kern="0" dirty="0" smtClean="0"/>
              <a:t>Metadata </a:t>
            </a:r>
            <a:r>
              <a:rPr lang="en-US" sz="1800" kern="0" dirty="0"/>
              <a:t>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Modified based on alignment with CDS standards</a:t>
            </a:r>
            <a:endParaRPr lang="en-US" sz="1400" kern="0" dirty="0"/>
          </a:p>
          <a:p>
            <a:pPr lvl="1">
              <a:lnSpc>
                <a:spcPct val="130000"/>
              </a:lnSpc>
            </a:pPr>
            <a:r>
              <a:rPr lang="en-US" sz="1800" kern="0" dirty="0"/>
              <a:t>Data 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/>
              <a:t> Modified based on alignment with CDS standards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Expression 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/>
              <a:t>Modified based on alignment with CDS standards</a:t>
            </a:r>
          </a:p>
          <a:p>
            <a:pPr lvl="2">
              <a:lnSpc>
                <a:spcPct val="130000"/>
              </a:lnSpc>
            </a:pPr>
            <a:endParaRPr lang="en-US" sz="1400" kern="0" dirty="0" smtClean="0"/>
          </a:p>
          <a:p>
            <a:pPr lvl="1">
              <a:lnSpc>
                <a:spcPct val="130000"/>
              </a:lnSpc>
            </a:pPr>
            <a:endParaRPr lang="en-US" sz="1800" kern="0" dirty="0" smtClean="0"/>
          </a:p>
          <a:p>
            <a:pPr lvl="1">
              <a:lnSpc>
                <a:spcPct val="130000"/>
              </a:lnSpc>
            </a:pPr>
            <a:endParaRPr lang="en-US" sz="1800" kern="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1234439"/>
            <a:ext cx="3657600" cy="4099561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939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8620" indent="-342900">
              <a:buFont typeface="Arial" pitchFamily="34" charset="0"/>
              <a:buChar char="•"/>
            </a:pP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1877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sz="1600" b="1" dirty="0" smtClean="0"/>
              <a:t>[</a:t>
            </a:r>
            <a:r>
              <a:rPr lang="en-US" sz="1600" b="1" dirty="0" smtClean="0">
                <a:solidFill>
                  <a:srgbClr val="FF0000"/>
                </a:solidFill>
              </a:rPr>
              <a:t>2010</a:t>
            </a:r>
            <a:r>
              <a:rPr lang="en-US" sz="1600" b="1" dirty="0" smtClean="0"/>
              <a:t>] HQMF R1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2011</a:t>
            </a:r>
            <a:r>
              <a:rPr lang="en-US" sz="1600" b="1" kern="0" dirty="0" smtClean="0"/>
              <a:t>] </a:t>
            </a:r>
            <a:r>
              <a:rPr lang="en-US" sz="1600" b="1" kern="0" dirty="0" err="1" smtClean="0"/>
              <a:t>eMIG</a:t>
            </a:r>
            <a:r>
              <a:rPr lang="en-US" sz="1600" b="1" kern="0" dirty="0" smtClean="0"/>
              <a:t>-enhanced HQMF R1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19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2012</a:t>
            </a:r>
            <a:r>
              <a:rPr lang="en-US" sz="1600" b="1" kern="0" dirty="0" smtClean="0"/>
              <a:t>] QDM-based HQMF R1 + MAT </a:t>
            </a:r>
            <a:br>
              <a:rPr lang="en-US" sz="1600" b="1" kern="0" dirty="0" smtClean="0"/>
            </a:br>
            <a:r>
              <a:rPr lang="en-US" sz="1600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R2.1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2013</a:t>
            </a:r>
            <a:r>
              <a:rPr lang="en-US" sz="1600" b="1" kern="0" dirty="0" smtClean="0"/>
              <a:t>] HQMF R2 </a:t>
            </a:r>
            <a:br>
              <a:rPr lang="en-US" sz="1600" b="1" kern="0" dirty="0" smtClean="0"/>
            </a:br>
            <a:r>
              <a:rPr lang="en-US" sz="1600" b="1" kern="0" dirty="0" smtClean="0"/>
              <a:t>(and QDM-based HQMF R2)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R2.5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098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b="1" dirty="0" smtClean="0"/>
              <a:t>[</a:t>
            </a:r>
            <a:r>
              <a:rPr lang="en-US" b="1" dirty="0" smtClean="0">
                <a:solidFill>
                  <a:srgbClr val="FF0000"/>
                </a:solidFill>
              </a:rPr>
              <a:t>2010</a:t>
            </a:r>
            <a:r>
              <a:rPr lang="en-US" b="1" dirty="0" smtClean="0"/>
              <a:t>] HQMF R1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2011</a:t>
            </a:r>
            <a:r>
              <a:rPr lang="en-US" sz="1600" b="1" kern="0" dirty="0" smtClean="0"/>
              <a:t>] </a:t>
            </a:r>
            <a:r>
              <a:rPr lang="en-US" sz="1600" b="1" kern="0" dirty="0" err="1" smtClean="0"/>
              <a:t>eMIG</a:t>
            </a:r>
            <a:r>
              <a:rPr lang="en-US" sz="1600" b="1" kern="0" dirty="0" smtClean="0"/>
              <a:t>-enhanced HQMF R1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19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2012</a:t>
            </a:r>
            <a:r>
              <a:rPr lang="en-US" sz="1600" b="1" kern="0" dirty="0" smtClean="0"/>
              <a:t>] QDM-based HQMF R1 + MAT </a:t>
            </a:r>
            <a:br>
              <a:rPr lang="en-US" sz="1600" b="1" kern="0" dirty="0" smtClean="0"/>
            </a:br>
            <a:r>
              <a:rPr lang="en-US" sz="1600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R2.1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2013</a:t>
            </a:r>
            <a:r>
              <a:rPr lang="en-US" sz="1600" b="1" kern="0" dirty="0" smtClean="0"/>
              <a:t>] HQMF R2 </a:t>
            </a:r>
            <a:br>
              <a:rPr lang="en-US" sz="1600" b="1" kern="0" dirty="0" smtClean="0"/>
            </a:br>
            <a:r>
              <a:rPr lang="en-US" sz="1600" b="1" kern="0" dirty="0" smtClean="0"/>
              <a:t>(and QDM-based HQMF R2)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R2.5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52400" y="1905000"/>
            <a:ext cx="3657600" cy="4191000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68952" y="1303437"/>
            <a:ext cx="4270248" cy="476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lvl="1">
              <a:lnSpc>
                <a:spcPct val="130000"/>
              </a:lnSpc>
            </a:pPr>
            <a:r>
              <a:rPr lang="en-US" sz="1800" kern="0" dirty="0" smtClean="0"/>
              <a:t>The </a:t>
            </a:r>
            <a:r>
              <a:rPr lang="en-US" sz="1800" kern="0" dirty="0"/>
              <a:t>first international standard for the formal representation of clinical quality measure </a:t>
            </a:r>
            <a:r>
              <a:rPr lang="en-US" sz="1800" b="1" kern="0" dirty="0"/>
              <a:t>metadata</a:t>
            </a:r>
            <a:r>
              <a:rPr lang="en-US" sz="1800" kern="0" dirty="0"/>
              <a:t>, </a:t>
            </a:r>
            <a:r>
              <a:rPr lang="en-US" sz="1800" b="1" kern="0" dirty="0"/>
              <a:t>data elements</a:t>
            </a:r>
            <a:r>
              <a:rPr lang="en-US" sz="1800" kern="0" dirty="0"/>
              <a:t>, and </a:t>
            </a:r>
            <a:r>
              <a:rPr lang="en-US" sz="1800" b="1" kern="0" dirty="0" smtClean="0"/>
              <a:t>logic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Metadata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Standardized measure types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Standardized populations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Standardized performance calculations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Data elements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Tied to HL7 RIM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Logic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Broad and expressive, but unconstrained</a:t>
            </a:r>
            <a:endParaRPr lang="en-US" sz="1400" kern="0" dirty="0"/>
          </a:p>
          <a:p>
            <a:pPr lvl="1">
              <a:lnSpc>
                <a:spcPct val="130000"/>
              </a:lnSpc>
            </a:pPr>
            <a:endParaRPr lang="en-US" sz="1800" kern="0" dirty="0" smtClean="0"/>
          </a:p>
          <a:p>
            <a:pPr lvl="1">
              <a:lnSpc>
                <a:spcPct val="130000"/>
              </a:lnSpc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xmlns="" val="275349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sz="1600" b="1" dirty="0" smtClean="0"/>
              <a:t>[</a:t>
            </a:r>
            <a:r>
              <a:rPr lang="en-US" sz="1600" b="1" dirty="0" smtClean="0">
                <a:solidFill>
                  <a:srgbClr val="FF0000"/>
                </a:solidFill>
              </a:rPr>
              <a:t>2010</a:t>
            </a:r>
            <a:r>
              <a:rPr lang="en-US" sz="1600" b="1" dirty="0" smtClean="0"/>
              <a:t>] HQMF R1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b="1" kern="0" dirty="0" smtClean="0"/>
              <a:t>[</a:t>
            </a:r>
            <a:r>
              <a:rPr lang="en-US" b="1" kern="0" dirty="0" smtClean="0">
                <a:solidFill>
                  <a:srgbClr val="FF0000"/>
                </a:solidFill>
              </a:rPr>
              <a:t>2011</a:t>
            </a:r>
            <a:r>
              <a:rPr lang="en-US" b="1" kern="0" dirty="0" smtClean="0"/>
              <a:t>] </a:t>
            </a:r>
            <a:r>
              <a:rPr lang="en-US" b="1" kern="0" dirty="0" err="1" smtClean="0"/>
              <a:t>eMIG</a:t>
            </a:r>
            <a:r>
              <a:rPr lang="en-US" b="1" kern="0" dirty="0" smtClean="0"/>
              <a:t>-enhanced HQMF R1</a:t>
            </a:r>
            <a:endParaRPr lang="en-US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19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2012</a:t>
            </a:r>
            <a:r>
              <a:rPr lang="en-US" sz="1600" b="1" kern="0" dirty="0" smtClean="0"/>
              <a:t>] QDM-based HQMF R1 + MAT </a:t>
            </a:r>
            <a:br>
              <a:rPr lang="en-US" sz="1600" b="1" kern="0" dirty="0" smtClean="0"/>
            </a:br>
            <a:r>
              <a:rPr lang="en-US" sz="1600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R2.1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2013</a:t>
            </a:r>
            <a:r>
              <a:rPr lang="en-US" sz="1600" b="1" kern="0" dirty="0" smtClean="0"/>
              <a:t>] HQMF R2 </a:t>
            </a:r>
            <a:br>
              <a:rPr lang="en-US" sz="1600" b="1" kern="0" dirty="0" smtClean="0"/>
            </a:br>
            <a:r>
              <a:rPr lang="en-US" sz="1600" b="1" kern="0" dirty="0" smtClean="0"/>
              <a:t>(and QDM-based HQMF R2)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R2.5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52400" y="2667000"/>
            <a:ext cx="3657600" cy="3429000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68952" y="1303437"/>
            <a:ext cx="4270248" cy="476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lvl="1">
              <a:lnSpc>
                <a:spcPct val="130000"/>
              </a:lnSpc>
            </a:pPr>
            <a:r>
              <a:rPr lang="en-US" sz="1800" kern="0" dirty="0" smtClean="0"/>
              <a:t>HQMF R1 chapter added to </a:t>
            </a:r>
            <a:r>
              <a:rPr lang="en-US" sz="1800" i="1" dirty="0" smtClean="0"/>
              <a:t>Blueprint </a:t>
            </a:r>
            <a:r>
              <a:rPr lang="en-US" sz="1800" i="1" dirty="0"/>
              <a:t>for the CMS Measures Management System </a:t>
            </a:r>
            <a:endParaRPr lang="en-US" sz="1800" kern="0" dirty="0" smtClean="0"/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Metadata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Clarification and cross-CMS alignment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Data elements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Defined Race, Ethnicity, Sex, Payer supplemental data elements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Logic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Revised human-readable representation</a:t>
            </a:r>
          </a:p>
          <a:p>
            <a:pPr lvl="1">
              <a:lnSpc>
                <a:spcPct val="130000"/>
              </a:lnSpc>
            </a:pPr>
            <a:endParaRPr lang="en-US" sz="1800" kern="0" dirty="0" smtClean="0"/>
          </a:p>
          <a:p>
            <a:pPr lvl="1">
              <a:lnSpc>
                <a:spcPct val="130000"/>
              </a:lnSpc>
            </a:pPr>
            <a:endParaRPr lang="en-US" sz="1800" kern="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1234439"/>
            <a:ext cx="3657600" cy="594361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731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sz="1600" b="1" dirty="0" smtClean="0"/>
              <a:t>[</a:t>
            </a:r>
            <a:r>
              <a:rPr lang="en-US" sz="1600" b="1" dirty="0" smtClean="0">
                <a:solidFill>
                  <a:srgbClr val="FF0000"/>
                </a:solidFill>
              </a:rPr>
              <a:t>2010</a:t>
            </a:r>
            <a:r>
              <a:rPr lang="en-US" sz="1600" b="1" dirty="0" smtClean="0"/>
              <a:t>] HQMF R1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2011</a:t>
            </a:r>
            <a:r>
              <a:rPr lang="en-US" sz="1600" b="1" kern="0" dirty="0" smtClean="0"/>
              <a:t>] </a:t>
            </a:r>
            <a:r>
              <a:rPr lang="en-US" sz="1600" b="1" kern="0" dirty="0" err="1" smtClean="0"/>
              <a:t>eMIG</a:t>
            </a:r>
            <a:r>
              <a:rPr lang="en-US" sz="1600" b="1" kern="0" dirty="0" smtClean="0"/>
              <a:t>-enhanced HQMF R1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57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b="1" kern="0" dirty="0" smtClean="0"/>
              <a:t>[</a:t>
            </a:r>
            <a:r>
              <a:rPr lang="en-US" b="1" kern="0" dirty="0" smtClean="0">
                <a:solidFill>
                  <a:srgbClr val="FF0000"/>
                </a:solidFill>
              </a:rPr>
              <a:t>2012</a:t>
            </a:r>
            <a:r>
              <a:rPr lang="en-US" b="1" kern="0" dirty="0" smtClean="0"/>
              <a:t>] QDM-based HQMF R1 + MAT </a:t>
            </a:r>
            <a:br>
              <a:rPr lang="en-US" b="1" kern="0" dirty="0" smtClean="0"/>
            </a:br>
            <a:r>
              <a:rPr lang="en-US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R2.1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2013</a:t>
            </a:r>
            <a:r>
              <a:rPr lang="en-US" sz="1600" b="1" kern="0" dirty="0" smtClean="0"/>
              <a:t>] HQMF R2 </a:t>
            </a:r>
            <a:br>
              <a:rPr lang="en-US" sz="1600" b="1" kern="0" dirty="0" smtClean="0"/>
            </a:br>
            <a:r>
              <a:rPr lang="en-US" sz="1600" b="1" kern="0" dirty="0" smtClean="0"/>
              <a:t>(and QDM-based HQMF R2)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R2.5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52400" y="3505200"/>
            <a:ext cx="3657600" cy="2590800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68952" y="1303437"/>
            <a:ext cx="4270248" cy="476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lvl="1">
              <a:lnSpc>
                <a:spcPct val="130000"/>
              </a:lnSpc>
            </a:pPr>
            <a:r>
              <a:rPr lang="en-US" sz="1800" kern="0" dirty="0" smtClean="0"/>
              <a:t>Metadata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Minor updates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Data elements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Aligned with QDM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Aligned with Consolidated CDA and QRDA templates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Logic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Constrained based on MAT implementation</a:t>
            </a:r>
            <a:endParaRPr lang="en-US" sz="1800" kern="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1234439"/>
            <a:ext cx="3657600" cy="1280161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145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52"/>
          <p:cNvGrpSpPr>
            <a:grpSpLocks/>
          </p:cNvGrpSpPr>
          <p:nvPr/>
        </p:nvGrpSpPr>
        <p:grpSpPr bwMode="auto">
          <a:xfrm>
            <a:off x="228600" y="1066800"/>
            <a:ext cx="8710612" cy="5029200"/>
            <a:chOff x="228600" y="1219200"/>
            <a:chExt cx="9025116" cy="5410200"/>
          </a:xfrm>
        </p:grpSpPr>
        <p:sp>
          <p:nvSpPr>
            <p:cNvPr id="7" name="Rectangle 6"/>
            <p:cNvSpPr/>
            <p:nvPr/>
          </p:nvSpPr>
          <p:spPr>
            <a:xfrm>
              <a:off x="304262" y="2967952"/>
              <a:ext cx="1600407" cy="45768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300" dirty="0">
                  <a:latin typeface="Franklin Gothic Book" pitchFamily="34" charset="0"/>
                  <a:cs typeface="Arial" pitchFamily="34" charset="0"/>
                </a:rPr>
                <a:t>Quality Data Type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8600" y="2361695"/>
              <a:ext cx="1982005" cy="3810024"/>
            </a:xfrm>
            <a:prstGeom prst="rect">
              <a:avLst/>
            </a:prstGeom>
            <a:noFill/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cs typeface="Arial" pitchFamily="34" charset="0"/>
                </a:rPr>
                <a:t>QDS</a:t>
              </a:r>
            </a:p>
          </p:txBody>
        </p:sp>
        <p:sp>
          <p:nvSpPr>
            <p:cNvPr id="19462" name="TextBox 8"/>
            <p:cNvSpPr txBox="1">
              <a:spLocks noChangeArrowheads="1"/>
            </p:cNvSpPr>
            <p:nvPr/>
          </p:nvSpPr>
          <p:spPr bwMode="auto">
            <a:xfrm>
              <a:off x="704038" y="2362200"/>
              <a:ext cx="1073189" cy="629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3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Ø"/>
                <a:defRPr sz="2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Franklin Gothic Book" pitchFamily="34" charset="0"/>
                </a:rPr>
                <a:t>NQF QDM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/>
            </a:p>
          </p:txBody>
        </p:sp>
        <p:sp>
          <p:nvSpPr>
            <p:cNvPr id="19463" name="TextBox 11"/>
            <p:cNvSpPr txBox="1">
              <a:spLocks noChangeArrowheads="1"/>
            </p:cNvSpPr>
            <p:nvPr/>
          </p:nvSpPr>
          <p:spPr bwMode="auto">
            <a:xfrm>
              <a:off x="2594531" y="2362200"/>
              <a:ext cx="897413" cy="629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3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Ø"/>
                <a:defRPr sz="2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Franklin Gothic Book" pitchFamily="34" charset="0"/>
                </a:rPr>
                <a:t>Pattern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Franklin Gothic Book" pitchFamily="34" charset="0"/>
                </a:rPr>
                <a:t>Library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4262" y="3502483"/>
              <a:ext cx="1600407" cy="45597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300" dirty="0">
                  <a:latin typeface="Franklin Gothic Book" pitchFamily="34" charset="0"/>
                  <a:cs typeface="Arial" pitchFamily="34" charset="0"/>
                </a:rPr>
                <a:t>Quality Data Type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4262" y="4035305"/>
              <a:ext cx="1600407" cy="45768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300">
                  <a:cs typeface="Arial" pitchFamily="34" charset="0"/>
                </a:rPr>
                <a:t>Quality Data Type</a:t>
              </a:r>
              <a:endParaRPr lang="en-US" sz="1300" dirty="0">
                <a:cs typeface="Arial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514897" y="2971367"/>
              <a:ext cx="838857" cy="45768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Franklin Gothic Book" pitchFamily="34" charset="0"/>
                  <a:cs typeface="Arial" charset="0"/>
                </a:rPr>
                <a:t>Pattern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48226" y="1219200"/>
              <a:ext cx="2133329" cy="5029369"/>
            </a:xfrm>
            <a:prstGeom prst="rect">
              <a:avLst/>
            </a:prstGeom>
            <a:ln w="3175">
              <a:solidFill>
                <a:schemeClr val="tx2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9468" name="TextBox 16"/>
            <p:cNvSpPr txBox="1">
              <a:spLocks noChangeArrowheads="1"/>
            </p:cNvSpPr>
            <p:nvPr/>
          </p:nvSpPr>
          <p:spPr bwMode="auto">
            <a:xfrm>
              <a:off x="5183522" y="1219200"/>
              <a:ext cx="1093118" cy="364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3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Ø"/>
                <a:defRPr sz="2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Franklin Gothic Book" pitchFamily="34" charset="0"/>
                </a:rPr>
                <a:t>eMeasure</a:t>
              </a:r>
            </a:p>
          </p:txBody>
        </p:sp>
        <p:cxnSp>
          <p:nvCxnSpPr>
            <p:cNvPr id="17" name="Straight Arrow Connector 16"/>
            <p:cNvCxnSpPr>
              <a:stCxn id="7" idx="3"/>
              <a:endCxn id="14" idx="1"/>
            </p:cNvCxnSpPr>
            <p:nvPr/>
          </p:nvCxnSpPr>
          <p:spPr>
            <a:xfrm>
              <a:off x="1904669" y="3196792"/>
              <a:ext cx="610228" cy="341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551083" y="4045552"/>
              <a:ext cx="837212" cy="45768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Arial" charset="0"/>
                  <a:cs typeface="Arial" charset="0"/>
                </a:rPr>
                <a:t>Pattern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590559" y="4190711"/>
              <a:ext cx="838857" cy="45768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Arial" charset="0"/>
                  <a:cs typeface="Arial" charset="0"/>
                </a:rPr>
                <a:t>Pattern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2667865" y="4342703"/>
              <a:ext cx="837213" cy="45768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Arial" charset="0"/>
                  <a:cs typeface="Arial" charset="0"/>
                </a:rPr>
                <a:t>Pattern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743526" y="4496402"/>
              <a:ext cx="838857" cy="455973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Franklin Gothic Book" pitchFamily="34" charset="0"/>
                  <a:cs typeface="Arial" charset="0"/>
                </a:rPr>
                <a:t>Pattern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1568" y="4190711"/>
              <a:ext cx="1600408" cy="45768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300">
                  <a:cs typeface="Arial" pitchFamily="34" charset="0"/>
                </a:rPr>
                <a:t>Quality Data Type</a:t>
              </a:r>
              <a:endParaRPr lang="en-US" sz="1300" dirty="0"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7229" y="4342703"/>
              <a:ext cx="1600408" cy="45768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cs typeface="Arial" pitchFamily="34" charset="0"/>
                </a:rPr>
                <a:t>Type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32891" y="4496402"/>
              <a:ext cx="1600408" cy="455973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300" dirty="0">
                  <a:latin typeface="Franklin Gothic Book" pitchFamily="34" charset="0"/>
                  <a:cs typeface="Arial" pitchFamily="34" charset="0"/>
                </a:rPr>
                <a:t>Quality Data Type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514897" y="3505898"/>
              <a:ext cx="838857" cy="455973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Franklin Gothic Book" pitchFamily="34" charset="0"/>
                  <a:cs typeface="Arial" charset="0"/>
                </a:rPr>
                <a:t>Pattern</a:t>
              </a:r>
            </a:p>
          </p:txBody>
        </p:sp>
        <p:cxnSp>
          <p:nvCxnSpPr>
            <p:cNvPr id="26" name="Straight Arrow Connector 25"/>
            <p:cNvCxnSpPr>
              <a:stCxn id="12" idx="3"/>
              <a:endCxn id="25" idx="1"/>
            </p:cNvCxnSpPr>
            <p:nvPr/>
          </p:nvCxnSpPr>
          <p:spPr>
            <a:xfrm>
              <a:off x="1904669" y="3731323"/>
              <a:ext cx="610228" cy="170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4" idx="3"/>
              <a:endCxn id="21" idx="1"/>
            </p:cNvCxnSpPr>
            <p:nvPr/>
          </p:nvCxnSpPr>
          <p:spPr>
            <a:xfrm>
              <a:off x="2133299" y="4725242"/>
              <a:ext cx="61022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801194" y="2402682"/>
              <a:ext cx="1523101" cy="45768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Franklin Gothic Book" pitchFamily="34" charset="0"/>
                  <a:cs typeface="Arial" charset="0"/>
                </a:rPr>
                <a:t>Quality Data Element</a:t>
              </a:r>
            </a:p>
          </p:txBody>
        </p:sp>
        <p:sp>
          <p:nvSpPr>
            <p:cNvPr id="19481" name="TextBox 32"/>
            <p:cNvSpPr txBox="1">
              <a:spLocks noChangeArrowheads="1"/>
            </p:cNvSpPr>
            <p:nvPr/>
          </p:nvSpPr>
          <p:spPr bwMode="auto">
            <a:xfrm>
              <a:off x="3622909" y="1884432"/>
              <a:ext cx="972480" cy="496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3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Ø"/>
                <a:defRPr sz="2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>
                  <a:latin typeface="Franklin Gothic Book" pitchFamily="34" charset="0"/>
                </a:rPr>
                <a:t>Vocabulary</a:t>
              </a:r>
              <a:r>
                <a:rPr lang="en-US" altLang="en-US" sz="1200"/>
                <a:t>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>
                  <a:latin typeface="Franklin Gothic Book" pitchFamily="34" charset="0"/>
                </a:rPr>
                <a:t>Binding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4801194" y="1905722"/>
              <a:ext cx="1523101" cy="455974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Franklin Gothic Book" pitchFamily="34" charset="0"/>
                  <a:cs typeface="Arial" charset="0"/>
                </a:rPr>
                <a:t>Quality Data Element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794615" y="2901349"/>
              <a:ext cx="1524746" cy="45768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Arial" charset="0"/>
                  <a:cs typeface="Arial" charset="0"/>
                </a:rPr>
                <a:t>QDS Element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947582" y="3055048"/>
              <a:ext cx="1523101" cy="45597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Arial" charset="0"/>
                  <a:cs typeface="Arial" charset="0"/>
                </a:rPr>
                <a:t>QDS Element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5098906" y="3207039"/>
              <a:ext cx="1524747" cy="45768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chemeClr val="dk1"/>
                  </a:solidFill>
                  <a:latin typeface="Franklin Gothic Book" pitchFamily="34" charset="0"/>
                  <a:cs typeface="Arial" charset="0"/>
                </a:rPr>
                <a:t>Quality Data Element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361928" y="2361695"/>
              <a:ext cx="1296117" cy="3810024"/>
            </a:xfrm>
            <a:prstGeom prst="rect">
              <a:avLst/>
            </a:prstGeom>
            <a:noFill/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723887" y="1523182"/>
              <a:ext cx="1982006" cy="2438689"/>
            </a:xfrm>
            <a:prstGeom prst="rect">
              <a:avLst/>
            </a:prstGeom>
            <a:noFill/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accent2"/>
                  </a:solidFill>
                  <a:cs typeface="Arial" pitchFamily="34" charset="0"/>
                </a:rPr>
                <a:t> </a:t>
              </a:r>
              <a:r>
                <a:rPr lang="en-US" sz="1600" dirty="0">
                  <a:solidFill>
                    <a:srgbClr val="C00000"/>
                  </a:solidFill>
                  <a:latin typeface="Franklin Gothic Book" pitchFamily="34" charset="0"/>
                  <a:cs typeface="Arial" pitchFamily="34" charset="0"/>
                </a:rPr>
                <a:t>Data</a:t>
              </a:r>
              <a:r>
                <a:rPr lang="en-US" sz="1600" dirty="0">
                  <a:solidFill>
                    <a:srgbClr val="C00000"/>
                  </a:solidFill>
                  <a:cs typeface="Arial" pitchFamily="34" charset="0"/>
                </a:rPr>
                <a:t> </a:t>
              </a:r>
              <a:r>
                <a:rPr lang="en-US" sz="1600" dirty="0">
                  <a:solidFill>
                    <a:srgbClr val="C00000"/>
                  </a:solidFill>
                  <a:latin typeface="Franklin Gothic Book" pitchFamily="34" charset="0"/>
                  <a:cs typeface="Arial" pitchFamily="34" charset="0"/>
                </a:rPr>
                <a:t>Criteria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723887" y="4115570"/>
              <a:ext cx="1985296" cy="2030533"/>
            </a:xfrm>
            <a:prstGeom prst="rect">
              <a:avLst/>
            </a:prstGeom>
            <a:noFill/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rgbClr val="C00000"/>
                  </a:solidFill>
                  <a:latin typeface="Franklin Gothic Book" pitchFamily="34" charset="0"/>
                  <a:cs typeface="Arial" pitchFamily="34" charset="0"/>
                </a:rPr>
                <a:t>Population</a:t>
              </a:r>
              <a:r>
                <a:rPr lang="en-US" sz="1600" dirty="0">
                  <a:solidFill>
                    <a:srgbClr val="C00000"/>
                  </a:solidFill>
                  <a:cs typeface="Arial" pitchFamily="34" charset="0"/>
                </a:rPr>
                <a:t> </a:t>
              </a:r>
              <a:r>
                <a:rPr lang="en-US" sz="1600" dirty="0">
                  <a:solidFill>
                    <a:srgbClr val="C00000"/>
                  </a:solidFill>
                  <a:latin typeface="Franklin Gothic Book" pitchFamily="34" charset="0"/>
                  <a:cs typeface="Arial" pitchFamily="34" charset="0"/>
                </a:rPr>
                <a:t>Criteria</a:t>
              </a:r>
              <a:endParaRPr lang="en-US" sz="1600" dirty="0">
                <a:solidFill>
                  <a:schemeClr val="accent2"/>
                </a:solidFill>
                <a:latin typeface="Franklin Gothic Book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824222" y="4571544"/>
              <a:ext cx="1524746" cy="45768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Franklin Gothic Book" pitchFamily="34" charset="0"/>
                  <a:cs typeface="Arial" pitchFamily="34" charset="0"/>
                </a:rPr>
                <a:t>Denominator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80145" y="5106073"/>
              <a:ext cx="1524746" cy="45597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Franklin Gothic Book" pitchFamily="34" charset="0"/>
                  <a:cs typeface="Arial" pitchFamily="34" charset="0"/>
                </a:rPr>
                <a:t>Numerator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955807" y="5633773"/>
              <a:ext cx="1524746" cy="44401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Franklin Gothic Book" pitchFamily="34" charset="0"/>
                  <a:cs typeface="Arial" pitchFamily="34" charset="0"/>
                </a:rPr>
                <a:t>Initial Patient Population</a:t>
              </a:r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 flipV="1">
              <a:off x="3353754" y="2132855"/>
              <a:ext cx="1447440" cy="1144203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Line 52"/>
            <p:cNvSpPr>
              <a:spLocks noChangeShapeType="1"/>
            </p:cNvSpPr>
            <p:nvPr/>
          </p:nvSpPr>
          <p:spPr bwMode="auto">
            <a:xfrm flipV="1">
              <a:off x="3353754" y="2667385"/>
              <a:ext cx="1447440" cy="609673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Line 53"/>
            <p:cNvSpPr>
              <a:spLocks noChangeShapeType="1"/>
            </p:cNvSpPr>
            <p:nvPr/>
          </p:nvSpPr>
          <p:spPr bwMode="auto">
            <a:xfrm flipV="1">
              <a:off x="3353754" y="3123359"/>
              <a:ext cx="1447440" cy="686522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Line 54"/>
            <p:cNvSpPr>
              <a:spLocks noChangeShapeType="1"/>
            </p:cNvSpPr>
            <p:nvPr/>
          </p:nvSpPr>
          <p:spPr bwMode="auto">
            <a:xfrm flipV="1">
              <a:off x="3353754" y="3277058"/>
              <a:ext cx="1598763" cy="532823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 flipV="1">
              <a:off x="3353754" y="3352199"/>
              <a:ext cx="1751731" cy="457681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Rectangle 15"/>
            <p:cNvSpPr/>
            <p:nvPr/>
          </p:nvSpPr>
          <p:spPr>
            <a:xfrm>
              <a:off x="7163153" y="4342703"/>
              <a:ext cx="2074115" cy="2286697"/>
            </a:xfrm>
            <a:prstGeom prst="rect">
              <a:avLst/>
            </a:prstGeom>
            <a:ln w="3175">
              <a:solidFill>
                <a:schemeClr val="tx2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65" name="Rectangle 30"/>
            <p:cNvSpPr>
              <a:spLocks noChangeArrowheads="1"/>
            </p:cNvSpPr>
            <p:nvPr/>
          </p:nvSpPr>
          <p:spPr bwMode="auto">
            <a:xfrm>
              <a:off x="7316120" y="5222202"/>
              <a:ext cx="1447440" cy="457681"/>
            </a:xfrm>
            <a:prstGeom prst="rect">
              <a:avLst/>
            </a:prstGeom>
            <a:solidFill>
              <a:srgbClr val="0070C0"/>
            </a:solidFill>
            <a:ln>
              <a:noFill/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CDA</a:t>
              </a:r>
              <a:r>
                <a:rPr lang="en-US" sz="1400" b="1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Template</a:t>
              </a:r>
            </a:p>
          </p:txBody>
        </p:sp>
        <p:sp>
          <p:nvSpPr>
            <p:cNvPr id="66" name="Rectangle 33"/>
            <p:cNvSpPr>
              <a:spLocks noChangeArrowheads="1"/>
            </p:cNvSpPr>
            <p:nvPr/>
          </p:nvSpPr>
          <p:spPr bwMode="auto">
            <a:xfrm>
              <a:off x="7316120" y="4725242"/>
              <a:ext cx="1447440" cy="455973"/>
            </a:xfrm>
            <a:prstGeom prst="rect">
              <a:avLst/>
            </a:prstGeom>
            <a:solidFill>
              <a:srgbClr val="0070C0"/>
            </a:solidFill>
            <a:ln>
              <a:noFill/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CDA</a:t>
              </a:r>
              <a:r>
                <a:rPr lang="en-US" sz="1400" b="1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Template</a:t>
              </a:r>
            </a:p>
          </p:txBody>
        </p:sp>
        <p:sp>
          <p:nvSpPr>
            <p:cNvPr id="67" name="Rectangle 30"/>
            <p:cNvSpPr>
              <a:spLocks noChangeArrowheads="1"/>
            </p:cNvSpPr>
            <p:nvPr/>
          </p:nvSpPr>
          <p:spPr bwMode="auto">
            <a:xfrm>
              <a:off x="7316120" y="5756733"/>
              <a:ext cx="1447440" cy="455973"/>
            </a:xfrm>
            <a:prstGeom prst="rect">
              <a:avLst/>
            </a:prstGeom>
            <a:solidFill>
              <a:srgbClr val="0070C0"/>
            </a:solidFill>
            <a:ln>
              <a:noFill/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8" name="Rectangle 30"/>
            <p:cNvSpPr>
              <a:spLocks noChangeArrowheads="1"/>
            </p:cNvSpPr>
            <p:nvPr/>
          </p:nvSpPr>
          <p:spPr bwMode="auto">
            <a:xfrm>
              <a:off x="7391782" y="5867737"/>
              <a:ext cx="1447440" cy="457681"/>
            </a:xfrm>
            <a:prstGeom prst="rect">
              <a:avLst/>
            </a:prstGeom>
            <a:solidFill>
              <a:srgbClr val="0070C0"/>
            </a:solidFill>
            <a:ln>
              <a:noFill/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9" name="Rectangle 30"/>
            <p:cNvSpPr>
              <a:spLocks noChangeArrowheads="1"/>
            </p:cNvSpPr>
            <p:nvPr/>
          </p:nvSpPr>
          <p:spPr bwMode="auto">
            <a:xfrm>
              <a:off x="7467444" y="6019728"/>
              <a:ext cx="1449085" cy="457681"/>
            </a:xfrm>
            <a:prstGeom prst="rect">
              <a:avLst/>
            </a:prstGeom>
            <a:solidFill>
              <a:srgbClr val="0070C0"/>
            </a:solidFill>
            <a:ln>
              <a:noFill/>
              <a:headEnd/>
              <a:tailEnd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CDA</a:t>
              </a:r>
              <a:r>
                <a:rPr lang="en-US" sz="1400" b="1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 </a:t>
              </a:r>
              <a:r>
                <a:rPr lang="en-US" sz="1400" dirty="0">
                  <a:solidFill>
                    <a:schemeClr val="bg1"/>
                  </a:solidFill>
                  <a:latin typeface="Franklin Gothic Book" pitchFamily="34" charset="0"/>
                  <a:cs typeface="Arial" pitchFamily="34" charset="0"/>
                </a:rPr>
                <a:t>Template</a:t>
              </a:r>
            </a:p>
          </p:txBody>
        </p:sp>
        <p:sp>
          <p:nvSpPr>
            <p:cNvPr id="19503" name="TextBox 16"/>
            <p:cNvSpPr txBox="1">
              <a:spLocks noChangeArrowheads="1"/>
            </p:cNvSpPr>
            <p:nvPr/>
          </p:nvSpPr>
          <p:spPr bwMode="auto">
            <a:xfrm>
              <a:off x="7153176" y="4343400"/>
              <a:ext cx="2100540" cy="364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n"/>
                <a:defRPr sz="31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Ø"/>
                <a:defRPr sz="2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•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" pitchFamily="2" charset="2"/>
                <a:buChar char="ü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Franklin Gothic Book" pitchFamily="34" charset="0"/>
                </a:rPr>
                <a:t>CDA Template Library</a:t>
              </a:r>
            </a:p>
          </p:txBody>
        </p:sp>
        <p:cxnSp>
          <p:nvCxnSpPr>
            <p:cNvPr id="72" name="Shape 106"/>
            <p:cNvCxnSpPr>
              <a:stCxn id="21" idx="2"/>
            </p:cNvCxnSpPr>
            <p:nvPr/>
          </p:nvCxnSpPr>
          <p:spPr>
            <a:xfrm rot="16200000" flipH="1">
              <a:off x="4591108" y="3524222"/>
              <a:ext cx="1448185" cy="4304488"/>
            </a:xfrm>
            <a:prstGeom prst="bentConnector2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Line 55"/>
            <p:cNvSpPr>
              <a:spLocks noChangeShapeType="1"/>
            </p:cNvSpPr>
            <p:nvPr/>
          </p:nvSpPr>
          <p:spPr bwMode="auto">
            <a:xfrm>
              <a:off x="5029823" y="3581040"/>
              <a:ext cx="0" cy="990504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Line 55"/>
            <p:cNvSpPr>
              <a:spLocks noChangeShapeType="1"/>
            </p:cNvSpPr>
            <p:nvPr/>
          </p:nvSpPr>
          <p:spPr bwMode="auto">
            <a:xfrm flipH="1">
              <a:off x="5105485" y="3657889"/>
              <a:ext cx="228630" cy="913655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QDM-based HQMF R1 (MU2)</a:t>
            </a:r>
          </a:p>
        </p:txBody>
      </p:sp>
    </p:spTree>
    <p:extLst>
      <p:ext uri="{BB962C8B-B14F-4D97-AF65-F5344CB8AC3E}">
        <p14:creationId xmlns:p14="http://schemas.microsoft.com/office/powerpoint/2010/main" xmlns="" val="146168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sz="1600" b="1" dirty="0" smtClean="0"/>
              <a:t>[</a:t>
            </a:r>
            <a:r>
              <a:rPr lang="en-US" sz="1600" b="1" dirty="0" smtClean="0">
                <a:solidFill>
                  <a:srgbClr val="FF0000"/>
                </a:solidFill>
              </a:rPr>
              <a:t>2010</a:t>
            </a:r>
            <a:r>
              <a:rPr lang="en-US" sz="1600" b="1" dirty="0" smtClean="0"/>
              <a:t>] HQMF R1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2011</a:t>
            </a:r>
            <a:r>
              <a:rPr lang="en-US" sz="1600" b="1" kern="0" dirty="0" smtClean="0"/>
              <a:t>] </a:t>
            </a:r>
            <a:r>
              <a:rPr lang="en-US" sz="1600" b="1" kern="0" dirty="0" err="1" smtClean="0"/>
              <a:t>eMIG</a:t>
            </a:r>
            <a:r>
              <a:rPr lang="en-US" sz="1600" b="1" kern="0" dirty="0" smtClean="0"/>
              <a:t>-enhanced HQMF R1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57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2012</a:t>
            </a:r>
            <a:r>
              <a:rPr lang="en-US" sz="1600" b="1" kern="0" dirty="0" smtClean="0"/>
              <a:t>] QDM-based HQMF R1 + MAT </a:t>
            </a:r>
            <a:br>
              <a:rPr lang="en-US" sz="1600" b="1" kern="0" dirty="0" smtClean="0"/>
            </a:br>
            <a:r>
              <a:rPr lang="en-US" sz="1600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R2.1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b="1" kern="0" dirty="0" smtClean="0"/>
              <a:t>[</a:t>
            </a:r>
            <a:r>
              <a:rPr lang="en-US" b="1" kern="0" dirty="0" smtClean="0">
                <a:solidFill>
                  <a:srgbClr val="FF0000"/>
                </a:solidFill>
              </a:rPr>
              <a:t>2013</a:t>
            </a:r>
            <a:r>
              <a:rPr lang="en-US" b="1" kern="0" dirty="0" smtClean="0"/>
              <a:t>] HQMF R2 </a:t>
            </a:r>
            <a:br>
              <a:rPr lang="en-US" b="1" kern="0" dirty="0" smtClean="0"/>
            </a:br>
            <a:r>
              <a:rPr lang="en-US" b="1" kern="0" dirty="0" smtClean="0"/>
              <a:t>(and QDM-based HQMF R2)</a:t>
            </a:r>
            <a:endParaRPr lang="en-US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R2.5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52400" y="4572000"/>
            <a:ext cx="3657600" cy="1524000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1234439"/>
            <a:ext cx="3657600" cy="2270761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68952" y="1303437"/>
            <a:ext cx="4270248" cy="47640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lvl="1">
              <a:lnSpc>
                <a:spcPct val="130000"/>
              </a:lnSpc>
            </a:pPr>
            <a:r>
              <a:rPr lang="en-US" sz="1800" kern="0" dirty="0"/>
              <a:t>Metadata</a:t>
            </a:r>
          </a:p>
          <a:p>
            <a:pPr lvl="2">
              <a:lnSpc>
                <a:spcPct val="130000"/>
              </a:lnSpc>
            </a:pPr>
            <a:r>
              <a:rPr lang="en-US" sz="1400" kern="0" dirty="0"/>
              <a:t>Differentiation of person- vs. event-based </a:t>
            </a:r>
            <a:r>
              <a:rPr lang="en-US" sz="1400" kern="0" dirty="0" smtClean="0"/>
              <a:t>measures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Blueprint updated to describe performance calculations for Ratio and Continuous Variable measures</a:t>
            </a:r>
            <a:endParaRPr lang="en-US" sz="1400" kern="0" dirty="0"/>
          </a:p>
          <a:p>
            <a:pPr lvl="1">
              <a:lnSpc>
                <a:spcPct val="130000"/>
              </a:lnSpc>
            </a:pPr>
            <a:r>
              <a:rPr lang="en-US" sz="1800" kern="0" dirty="0"/>
              <a:t>Data elements</a:t>
            </a:r>
          </a:p>
          <a:p>
            <a:pPr lvl="2">
              <a:lnSpc>
                <a:spcPct val="130000"/>
              </a:lnSpc>
            </a:pPr>
            <a:r>
              <a:rPr lang="en-US" sz="1400" kern="0" dirty="0"/>
              <a:t>Updated based on Dec 2012 </a:t>
            </a:r>
            <a:r>
              <a:rPr lang="en-US" sz="1400" kern="0" dirty="0" smtClean="0"/>
              <a:t>QDM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Logic</a:t>
            </a:r>
            <a:endParaRPr lang="en-US" sz="1800" kern="0" dirty="0"/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… continued on next slide …</a:t>
            </a:r>
          </a:p>
          <a:p>
            <a:pPr lvl="2">
              <a:lnSpc>
                <a:spcPct val="130000"/>
              </a:lnSpc>
            </a:pP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xmlns="" val="4025939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sz="1600" b="1" dirty="0" smtClean="0"/>
              <a:t>[</a:t>
            </a:r>
            <a:r>
              <a:rPr lang="en-US" sz="1600" b="1" dirty="0" smtClean="0">
                <a:solidFill>
                  <a:srgbClr val="FF0000"/>
                </a:solidFill>
              </a:rPr>
              <a:t>2010</a:t>
            </a:r>
            <a:r>
              <a:rPr lang="en-US" sz="1600" b="1" dirty="0" smtClean="0"/>
              <a:t>] HQMF R1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2011</a:t>
            </a:r>
            <a:r>
              <a:rPr lang="en-US" sz="1600" b="1" kern="0" dirty="0" smtClean="0"/>
              <a:t>] </a:t>
            </a:r>
            <a:r>
              <a:rPr lang="en-US" sz="1600" b="1" kern="0" dirty="0" err="1" smtClean="0"/>
              <a:t>eMIG</a:t>
            </a:r>
            <a:r>
              <a:rPr lang="en-US" sz="1600" b="1" kern="0" dirty="0" smtClean="0"/>
              <a:t>-enhanced HQMF R1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57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2012</a:t>
            </a:r>
            <a:r>
              <a:rPr lang="en-US" sz="1600" b="1" kern="0" dirty="0" smtClean="0"/>
              <a:t>] QDM-based HQMF R1 + MAT </a:t>
            </a:r>
            <a:br>
              <a:rPr lang="en-US" sz="1600" b="1" kern="0" dirty="0" smtClean="0"/>
            </a:br>
            <a:r>
              <a:rPr lang="en-US" sz="1600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R2.1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b="1" kern="0" dirty="0" smtClean="0"/>
              <a:t>[</a:t>
            </a:r>
            <a:r>
              <a:rPr lang="en-US" b="1" kern="0" dirty="0" smtClean="0">
                <a:solidFill>
                  <a:srgbClr val="FF0000"/>
                </a:solidFill>
              </a:rPr>
              <a:t>2013</a:t>
            </a:r>
            <a:r>
              <a:rPr lang="en-US" b="1" kern="0" dirty="0" smtClean="0"/>
              <a:t>] HQMF R2 </a:t>
            </a:r>
            <a:br>
              <a:rPr lang="en-US" b="1" kern="0" dirty="0" smtClean="0"/>
            </a:br>
            <a:r>
              <a:rPr lang="en-US" b="1" kern="0" dirty="0" smtClean="0"/>
              <a:t>(and QDM-based HQMF R2)</a:t>
            </a:r>
            <a:endParaRPr lang="en-US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R2.5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52400" y="4572000"/>
            <a:ext cx="3657600" cy="1524000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1234439"/>
            <a:ext cx="3657600" cy="2270761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68952" y="1303437"/>
            <a:ext cx="4270248" cy="476402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lvl="1">
              <a:lnSpc>
                <a:spcPct val="130000"/>
              </a:lnSpc>
            </a:pPr>
            <a:r>
              <a:rPr lang="en-US" sz="1800" kern="0" dirty="0" smtClean="0"/>
              <a:t>Logic</a:t>
            </a:r>
            <a:endParaRPr lang="en-US" sz="1800" kern="0" dirty="0"/>
          </a:p>
          <a:p>
            <a:pPr lvl="2">
              <a:lnSpc>
                <a:spcPct val="130000"/>
              </a:lnSpc>
            </a:pPr>
            <a:r>
              <a:rPr lang="en-US" sz="1400" kern="0" dirty="0"/>
              <a:t>Constrained based on </a:t>
            </a:r>
            <a:r>
              <a:rPr lang="en-US" sz="1400" kern="0" dirty="0" smtClean="0"/>
              <a:t>HL7 IG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Simplified </a:t>
            </a:r>
            <a:r>
              <a:rPr lang="en-US" sz="1400" kern="0" dirty="0"/>
              <a:t>XML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Named logic sub-trees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Expanded expressivity</a:t>
            </a:r>
            <a:endParaRPr lang="en-US" sz="1400" kern="0" dirty="0"/>
          </a:p>
          <a:p>
            <a:pPr lvl="3">
              <a:lnSpc>
                <a:spcPct val="130000"/>
              </a:lnSpc>
            </a:pPr>
            <a:r>
              <a:rPr lang="en-US" sz="1200" kern="0" dirty="0"/>
              <a:t>Additional logic operators (e.g. XOR)</a:t>
            </a:r>
          </a:p>
          <a:p>
            <a:pPr lvl="3">
              <a:lnSpc>
                <a:spcPct val="130000"/>
              </a:lnSpc>
            </a:pPr>
            <a:r>
              <a:rPr lang="en-US" sz="1200" kern="0" dirty="0" smtClean="0"/>
              <a:t>Occurrence indicators</a:t>
            </a:r>
            <a:endParaRPr lang="en-US" sz="1200" kern="0" dirty="0"/>
          </a:p>
          <a:p>
            <a:pPr lvl="3">
              <a:lnSpc>
                <a:spcPct val="130000"/>
              </a:lnSpc>
            </a:pPr>
            <a:r>
              <a:rPr lang="en-US" sz="1200" kern="0" dirty="0" smtClean="0"/>
              <a:t>Expression </a:t>
            </a:r>
            <a:r>
              <a:rPr lang="en-US" sz="1200" kern="0" dirty="0"/>
              <a:t>language for complex calculations</a:t>
            </a:r>
          </a:p>
          <a:p>
            <a:pPr lvl="2">
              <a:lnSpc>
                <a:spcPct val="130000"/>
              </a:lnSpc>
            </a:pPr>
            <a:r>
              <a:rPr lang="en-US" sz="1400" kern="0" dirty="0"/>
              <a:t>Expanded measure support</a:t>
            </a:r>
          </a:p>
          <a:p>
            <a:pPr lvl="3">
              <a:lnSpc>
                <a:spcPct val="130000"/>
              </a:lnSpc>
            </a:pPr>
            <a:r>
              <a:rPr lang="en-US" sz="1200" kern="0" dirty="0"/>
              <a:t>Risk-adjusted </a:t>
            </a:r>
            <a:r>
              <a:rPr lang="en-US" sz="1200" kern="0" dirty="0" smtClean="0"/>
              <a:t>Outcome </a:t>
            </a:r>
            <a:r>
              <a:rPr lang="en-US" sz="1200" kern="0" dirty="0"/>
              <a:t>measures</a:t>
            </a:r>
          </a:p>
          <a:p>
            <a:pPr lvl="3">
              <a:lnSpc>
                <a:spcPct val="130000"/>
              </a:lnSpc>
            </a:pPr>
            <a:r>
              <a:rPr lang="en-US" sz="1200" kern="0" dirty="0"/>
              <a:t>Ratio measures</a:t>
            </a:r>
          </a:p>
          <a:p>
            <a:pPr lvl="3">
              <a:lnSpc>
                <a:spcPct val="130000"/>
              </a:lnSpc>
            </a:pPr>
            <a:r>
              <a:rPr lang="en-US" sz="1200" kern="0" dirty="0"/>
              <a:t>Continuous Variable measures</a:t>
            </a:r>
          </a:p>
          <a:p>
            <a:pPr lvl="2">
              <a:lnSpc>
                <a:spcPct val="130000"/>
              </a:lnSpc>
            </a:pPr>
            <a:r>
              <a:rPr lang="en-US" sz="1400" kern="0" dirty="0"/>
              <a:t>Computable measure </a:t>
            </a:r>
            <a:r>
              <a:rPr lang="en-US" sz="1400" kern="0" dirty="0" smtClean="0"/>
              <a:t>logic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xmlns="" val="2300356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HQMF Progression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1"/>
            <a:ext cx="5029200" cy="381000"/>
          </a:xfrm>
        </p:spPr>
        <p:txBody>
          <a:bodyPr/>
          <a:lstStyle/>
          <a:p>
            <a:pPr marL="228600" lvl="1" indent="0">
              <a:lnSpc>
                <a:spcPct val="130000"/>
              </a:lnSpc>
              <a:buNone/>
            </a:pPr>
            <a:r>
              <a:rPr lang="en-US" sz="1600" b="1" dirty="0" smtClean="0"/>
              <a:t>[</a:t>
            </a:r>
            <a:r>
              <a:rPr lang="en-US" sz="1600" b="1" dirty="0" smtClean="0">
                <a:solidFill>
                  <a:srgbClr val="FF0000"/>
                </a:solidFill>
              </a:rPr>
              <a:t>2010</a:t>
            </a:r>
            <a:r>
              <a:rPr lang="en-US" sz="1600" b="1" dirty="0" smtClean="0"/>
              <a:t>] HQMF R1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19812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2011</a:t>
            </a:r>
            <a:r>
              <a:rPr lang="en-US" sz="1600" b="1" kern="0" dirty="0" smtClean="0"/>
              <a:t>] </a:t>
            </a:r>
            <a:r>
              <a:rPr lang="en-US" sz="1600" b="1" kern="0" dirty="0" err="1" smtClean="0"/>
              <a:t>eMIG</a:t>
            </a:r>
            <a:r>
              <a:rPr lang="en-US" sz="1600" b="1" kern="0" dirty="0" smtClean="0"/>
              <a:t>-enhanced HQMF R1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400" y="2758439"/>
            <a:ext cx="457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2012</a:t>
            </a:r>
            <a:r>
              <a:rPr lang="en-US" sz="1600" b="1" kern="0" dirty="0" smtClean="0"/>
              <a:t>] QDM-based HQMF R1 + MAT </a:t>
            </a:r>
            <a:br>
              <a:rPr lang="en-US" sz="1600" b="1" kern="0" dirty="0" smtClean="0"/>
            </a:br>
            <a:r>
              <a:rPr lang="en-US" sz="1600" b="1" kern="0" dirty="0" smtClean="0"/>
              <a:t>(=MU2)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4815841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b="1" kern="0" dirty="0" smtClean="0">
                <a:solidFill>
                  <a:srgbClr val="7030A0"/>
                </a:solidFill>
              </a:rPr>
              <a:t>[</a:t>
            </a:r>
            <a:r>
              <a:rPr lang="en-US" b="1" kern="0" dirty="0" smtClean="0">
                <a:solidFill>
                  <a:srgbClr val="FF0000"/>
                </a:solidFill>
              </a:rPr>
              <a:t>TBD</a:t>
            </a:r>
            <a:r>
              <a:rPr lang="en-US" b="1" kern="0" dirty="0" smtClean="0">
                <a:solidFill>
                  <a:srgbClr val="7030A0"/>
                </a:solidFill>
              </a:rPr>
              <a:t>] HQMF R2.1</a:t>
            </a:r>
            <a:endParaRPr lang="en-US" b="1" kern="0" dirty="0">
              <a:solidFill>
                <a:srgbClr val="7030A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3657599"/>
            <a:ext cx="472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/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2013</a:t>
            </a:r>
            <a:r>
              <a:rPr lang="en-US" sz="1600" b="1" kern="0" dirty="0" smtClean="0"/>
              <a:t>] HQMF R2 </a:t>
            </a:r>
            <a:br>
              <a:rPr lang="en-US" sz="1600" b="1" kern="0" dirty="0" smtClean="0"/>
            </a:br>
            <a:r>
              <a:rPr lang="en-US" sz="1600" b="1" kern="0" dirty="0" smtClean="0"/>
              <a:t>(and QDM-based HQMF R2)</a:t>
            </a:r>
            <a:endParaRPr lang="en-US" sz="1600" b="1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2400" y="5638800"/>
            <a:ext cx="449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marL="228600" lvl="1" indent="0">
              <a:lnSpc>
                <a:spcPct val="130000"/>
              </a:lnSpc>
              <a:buFont typeface="Arial"/>
              <a:buNone/>
            </a:pPr>
            <a:r>
              <a:rPr lang="en-US" sz="1600" b="1" kern="0" dirty="0" smtClean="0">
                <a:solidFill>
                  <a:srgbClr val="7030A0"/>
                </a:solidFill>
              </a:rPr>
              <a:t>[</a:t>
            </a:r>
            <a:r>
              <a:rPr lang="en-US" sz="1600" b="1" kern="0" dirty="0" smtClean="0">
                <a:solidFill>
                  <a:srgbClr val="FF0000"/>
                </a:solidFill>
              </a:rPr>
              <a:t>TBD</a:t>
            </a:r>
            <a:r>
              <a:rPr lang="en-US" sz="1600" b="1" kern="0" dirty="0" smtClean="0">
                <a:solidFill>
                  <a:srgbClr val="7030A0"/>
                </a:solidFill>
              </a:rPr>
              <a:t>] HQMF R2.5</a:t>
            </a:r>
            <a:endParaRPr lang="en-US" sz="1600" b="1" kern="0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52400" y="5334000"/>
            <a:ext cx="3657600" cy="762000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68952" y="1303437"/>
            <a:ext cx="4270248" cy="476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45720" indent="0" algn="l" rtl="0" eaLnBrk="1" fontAlgn="base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>
                <a:srgbClr val="ECB941"/>
              </a:buClr>
              <a:buSzPct val="138000"/>
              <a:defRPr sz="2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1pPr>
            <a:lvl2pPr marL="685800" indent="-45720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/>
              <a:buChar char="•"/>
              <a:defRPr sz="20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2pPr>
            <a:lvl3pPr marL="9144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90000"/>
              <a:buFont typeface="Courier New" charset="0"/>
              <a:buChar char="o"/>
              <a:defRPr sz="1600" baseline="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3pPr>
            <a:lvl4pPr marL="1143000" indent="-457200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4pPr>
            <a:lvl5pPr marL="1370013" indent="-455613" algn="l" rtl="0" eaLnBrk="1" fontAlgn="base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857968"/>
              </a:buClr>
              <a:buSzPct val="138000"/>
              <a:buFont typeface="Lucida Grande"/>
              <a:buChar char="–"/>
              <a:defRPr sz="1400">
                <a:solidFill>
                  <a:srgbClr val="174980"/>
                </a:solidFill>
                <a:latin typeface="Franklin Gothic Book"/>
                <a:ea typeface="+mn-ea"/>
                <a:cs typeface="Franklin Gothic Book"/>
                <a:sym typeface="Helvetica" charset="0"/>
              </a:defRPr>
            </a:lvl5pPr>
            <a:lvl6pPr marL="2035896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6pPr>
            <a:lvl7pPr marL="2357354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7pPr>
            <a:lvl8pPr marL="2678811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8pPr>
            <a:lvl9pPr marL="3000268" indent="-312528" algn="l" rtl="0" eaLnBrk="1" fontAlgn="base" hangingPunct="1">
              <a:spcBef>
                <a:spcPts val="1687"/>
              </a:spcBef>
              <a:spcAft>
                <a:spcPct val="0"/>
              </a:spcAft>
              <a:buClr>
                <a:srgbClr val="ECB941"/>
              </a:buClr>
              <a:buSzPct val="138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Helvetica" charset="0"/>
              </a:defRPr>
            </a:lvl9pPr>
          </a:lstStyle>
          <a:p>
            <a:pPr lvl="1">
              <a:lnSpc>
                <a:spcPct val="130000"/>
              </a:lnSpc>
            </a:pPr>
            <a:r>
              <a:rPr lang="en-US" sz="1800" kern="0" dirty="0" smtClean="0"/>
              <a:t>Break HQMF R2 into discrete “modules” (to set the stage for CDS alignment):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Metadata 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Data 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Expression layer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Metadata 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Support for Composite measures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Data 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 ~ HQMF R2</a:t>
            </a:r>
          </a:p>
          <a:p>
            <a:pPr lvl="1">
              <a:lnSpc>
                <a:spcPct val="130000"/>
              </a:lnSpc>
            </a:pPr>
            <a:r>
              <a:rPr lang="en-US" sz="1800" kern="0" dirty="0" smtClean="0"/>
              <a:t>Expression layer</a:t>
            </a:r>
          </a:p>
          <a:p>
            <a:pPr lvl="2">
              <a:lnSpc>
                <a:spcPct val="130000"/>
              </a:lnSpc>
            </a:pPr>
            <a:r>
              <a:rPr lang="en-US" sz="1400" kern="0" dirty="0" smtClean="0"/>
              <a:t>~ HQMF R2</a:t>
            </a:r>
          </a:p>
          <a:p>
            <a:pPr lvl="1">
              <a:lnSpc>
                <a:spcPct val="130000"/>
              </a:lnSpc>
            </a:pPr>
            <a:endParaRPr lang="en-US" sz="1800" kern="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52400" y="1234439"/>
            <a:ext cx="3657600" cy="3261361"/>
          </a:xfrm>
          <a:prstGeom prst="rect">
            <a:avLst/>
          </a:prstGeom>
          <a:solidFill>
            <a:schemeClr val="bg1">
              <a:alpha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9392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HQMF Update&amp;quot;&quot;/&gt;&lt;property id=&quot;20307&quot; value=&quot;617&quot;/&gt;&lt;/object&gt;&lt;object type=&quot;3&quot; unique_id=&quot;10004&quot;&gt;&lt;property id=&quot;20148&quot; value=&quot;5&quot;/&gt;&lt;property id=&quot;20300&quot; value=&quot;Slide 2 - &amp;quot;HQMF Progression&amp;quot;&quot;/&gt;&lt;property id=&quot;20307&quot; value=&quot;638&quot;/&gt;&lt;/object&gt;&lt;object type=&quot;3&quot; unique_id=&quot;10005&quot;&gt;&lt;property id=&quot;20148&quot; value=&quot;5&quot;/&gt;&lt;property id=&quot;20300&quot; value=&quot;Slide 3 - &amp;quot;HQMF Progression&amp;quot;&quot;/&gt;&lt;property id=&quot;20307&quot; value=&quot;639&quot;/&gt;&lt;/object&gt;&lt;object type=&quot;3&quot; unique_id=&quot;10006&quot;&gt;&lt;property id=&quot;20148&quot; value=&quot;5&quot;/&gt;&lt;property id=&quot;20300&quot; value=&quot;Slide 4 - &amp;quot;HQMF Progression&amp;quot;&quot;/&gt;&lt;property id=&quot;20307&quot; value=&quot;640&quot;/&gt;&lt;/object&gt;&lt;object type=&quot;3&quot; unique_id=&quot;10007&quot;&gt;&lt;property id=&quot;20148&quot; value=&quot;5&quot;/&gt;&lt;property id=&quot;20300&quot; value=&quot;Slide 5 - &amp;quot;HQMF Progression&amp;quot;&quot;/&gt;&lt;property id=&quot;20307&quot; value=&quot;641&quot;/&gt;&lt;/object&gt;&lt;object type=&quot;3&quot; unique_id=&quot;10008&quot;&gt;&lt;property id=&quot;20148&quot; value=&quot;5&quot;/&gt;&lt;property id=&quot;20300&quot; value=&quot;Slide 6 - &amp;quot;QDM-based HQMF R1 (MU2)&amp;quot;&quot;/&gt;&lt;property id=&quot;20307&quot; value=&quot;645&quot;/&gt;&lt;/object&gt;&lt;object type=&quot;3&quot; unique_id=&quot;10009&quot;&gt;&lt;property id=&quot;20148&quot; value=&quot;5&quot;/&gt;&lt;property id=&quot;20300&quot; value=&quot;Slide 7 - &amp;quot;HQMF Progression&amp;quot;&quot;/&gt;&lt;property id=&quot;20307&quot; value=&quot;642&quot;/&gt;&lt;/object&gt;&lt;object type=&quot;3&quot; unique_id=&quot;10010&quot;&gt;&lt;property id=&quot;20148&quot; value=&quot;5&quot;/&gt;&lt;property id=&quot;20300&quot; value=&quot;Slide 8 - &amp;quot;HQMF Progression&amp;quot;&quot;/&gt;&lt;property id=&quot;20307&quot; value=&quot;646&quot;/&gt;&lt;/object&gt;&lt;object type=&quot;3&quot; unique_id=&quot;10011&quot;&gt;&lt;property id=&quot;20148&quot; value=&quot;5&quot;/&gt;&lt;property id=&quot;20300&quot; value=&quot;Slide 9 - &amp;quot;HQMF Progression&amp;quot;&quot;/&gt;&lt;property id=&quot;20307&quot; value=&quot;643&quot;/&gt;&lt;/object&gt;&lt;object type=&quot;3&quot; unique_id=&quot;10012&quot;&gt;&lt;property id=&quot;20148&quot; value=&quot;5&quot;/&gt;&lt;property id=&quot;20300&quot; value=&quot;Slide 10 - &amp;quot;HQMF Progression&amp;quot;&quot;/&gt;&lt;property id=&quot;20307&quot; value=&quot;644&quot;/&gt;&lt;/object&gt;&lt;object type=&quot;3&quot; unique_id=&quot;10013&quot;&gt;&lt;property id=&quot;20148&quot; value=&quot;5&quot;/&gt;&lt;property id=&quot;20300&quot; value=&quot;Slide 11 - &amp;quot;Thank you!&amp;quot;&quot;/&gt;&lt;property id=&quot;20307&quot; value=&quot;636&quot;/&gt;&lt;/object&gt;&lt;/object&gt;&lt;object type=&quot;8&quot; unique_id=&quot;1002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eQuality opening design">
  <a:themeElements>
    <a:clrScheme name="eQuality 2012">
      <a:dk1>
        <a:sysClr val="windowText" lastClr="000000"/>
      </a:dk1>
      <a:lt1>
        <a:sysClr val="window" lastClr="FFFFFF"/>
      </a:lt1>
      <a:dk2>
        <a:srgbClr val="174980"/>
      </a:dk2>
      <a:lt2>
        <a:srgbClr val="76B6F2"/>
      </a:lt2>
      <a:accent1>
        <a:srgbClr val="FDC30F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D2D200"/>
      </a:accent6>
      <a:hlink>
        <a:srgbClr val="7E26E3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eQuality_template 2012">
  <a:themeElements>
    <a:clrScheme name="eQuality 1">
      <a:dk1>
        <a:sysClr val="windowText" lastClr="000000"/>
      </a:dk1>
      <a:lt1>
        <a:sysClr val="window" lastClr="FFFFFF"/>
      </a:lt1>
      <a:dk2>
        <a:srgbClr val="174980"/>
      </a:dk2>
      <a:lt2>
        <a:srgbClr val="76B6F2"/>
      </a:lt2>
      <a:accent1>
        <a:srgbClr val="FDC30F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26E3"/>
      </a:accent6>
      <a:hlink>
        <a:srgbClr val="D2D200"/>
      </a:hlink>
      <a:folHlink>
        <a:srgbClr val="D0B9F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1_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<ct:contentTypeSchema ct:_="" ma:_="" ma:contentTypeName="Document" ma:contentTypeID="0x01010009D354A3261BB5458FB1B61117717A88" ma:contentTypeVersion="" ma:contentTypeDescription="Create a new document." ma:contentTypeScope="" ma:versionID="0d3ddfba0c04cce775ac5d002bd5a58c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bf7233e32345eb5cf5a219ed7d8f1e69" ns2:_="" xmlns:xsd="http://www.w3.org/2001/XMLSchema" xmlns:xs="http://www.w3.org/2001/XMLSchema" xmlns:p="http://schemas.microsoft.com/office/2006/metadata/properties" xmlns:ns2="$ListId:Shared Documents;">
<xsd:import namespace="$ListId:Shared Documents;"/>
<xsd:element name="properties">
<xsd:complexType>
<xsd:sequence>
<xsd:element name="documentManagement">
<xsd:complexType>
<xsd:all>
<xsd:element ref="ns2:Status" minOccurs="0"/>
</xsd:all>
</xsd:complexType>
</xsd:element>
</xsd:sequence>
</xsd:complexType>
</xsd:element>
</xsd:schema>
<xsd:schema targetNamespace="$ListId:Shared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Status" ma:index="8" nillable="true" ma:displayName="Status" ma:default="Development in Progress" ma:format="Dropdown" ma:internalName="Status">
<xsd:simpleType>
<xsd:restriction base="dms:Choice">
<xsd:enumeration value="Development in Progress"/>
<xsd:enumeration value="Technical Editor Review"/>
<xsd:enumeration value="Completed"/>
</xsd:restriction>
</xsd:simple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2.xml><?xml version="1.0" encoding="utf-8"?><p:properties xmlns:p="http://schemas.microsoft.com/office/2006/metadata/properties" xmlns:xsi="http://www.w3.org/2001/XMLSchema-instance"><documentManagement><Status xmlns="$ListId:Shared Documents;">Development in Progress</Status></documentManagement>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397411-40EC-48BA-993C-27C231B632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Shared Document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5A75A2-4FDF-4228-BA8E-F09F2298F86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$ListId:Shared Documents;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83002BB-165E-4DA0-82F1-4F9A6733B8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eQuality_template 2012.potx</Template>
  <TotalTime>3945</TotalTime>
  <Pages>0</Pages>
  <Words>618</Words>
  <Characters>0</Characters>
  <Application>Microsoft Office PowerPoint</Application>
  <PresentationFormat>Letter Paper (8.5x11 in)</PresentationFormat>
  <Lines>0</Lines>
  <Paragraphs>164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eQuality opening design</vt:lpstr>
      <vt:lpstr>Custom Design</vt:lpstr>
      <vt:lpstr>eQuality_template 2012</vt:lpstr>
      <vt:lpstr>HQMF Update</vt:lpstr>
      <vt:lpstr>HQMF Progression</vt:lpstr>
      <vt:lpstr>HQMF Progression</vt:lpstr>
      <vt:lpstr>HQMF Progression</vt:lpstr>
      <vt:lpstr>HQMF Progression</vt:lpstr>
      <vt:lpstr>QDM-based HQMF R1 (MU2)</vt:lpstr>
      <vt:lpstr>HQMF Progression</vt:lpstr>
      <vt:lpstr>HQMF Progression</vt:lpstr>
      <vt:lpstr>HQMF Progression</vt:lpstr>
      <vt:lpstr>HQMF Progression</vt:lpstr>
      <vt:lpstr>Thank you!</vt:lpstr>
    </vt:vector>
  </TitlesOfParts>
  <Company>Lantana Consulting Group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HQMF R1 and R2 What's the Difference</dc:title>
  <dc:subject>HQMF R1, R2</dc:subject>
  <dc:creator>Lantana Consulting Group</dc:creator>
  <cp:keywords>HQMF R1, R2</cp:keywords>
  <cp:lastModifiedBy>Caitlin Collins</cp:lastModifiedBy>
  <cp:revision>441</cp:revision>
  <dcterms:created xsi:type="dcterms:W3CDTF">2011-05-13T14:11:48Z</dcterms:created>
  <dcterms:modified xsi:type="dcterms:W3CDTF">2013-11-06T21:10:28Z</dcterms:modified>
  <cp:category>eQuality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0x01010009D354A3261BB5458FB1B61117717A88</vt:lpwstr>
  </property>
  <property fmtid="{D5CDD505-2E9C-101B-9397-08002B2CF9AE}" pid="3" name="Order">
    <vt:r8>3000</vt:r8>
  </property>
  <property fmtid="{D5CDD505-2E9C-101B-9397-08002B2CF9AE}" pid="4" name="SPPCopyMoveEvent">
    <vt:lpwstr>1</vt:lpwstr>
  </property>
</Properties>
</file>