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5"/>
    <p:sldMasterId id="2147483660" r:id="rId6"/>
  </p:sldMasterIdLst>
  <p:notesMasterIdLst>
    <p:notesMasterId r:id="rId32"/>
  </p:notesMasterIdLst>
  <p:handoutMasterIdLst>
    <p:handoutMasterId r:id="rId33"/>
  </p:handoutMasterIdLst>
  <p:sldIdLst>
    <p:sldId id="265" r:id="rId7"/>
    <p:sldId id="318" r:id="rId8"/>
    <p:sldId id="315" r:id="rId9"/>
    <p:sldId id="321" r:id="rId10"/>
    <p:sldId id="339" r:id="rId11"/>
    <p:sldId id="319" r:id="rId12"/>
    <p:sldId id="340" r:id="rId13"/>
    <p:sldId id="324" r:id="rId14"/>
    <p:sldId id="341" r:id="rId15"/>
    <p:sldId id="366" r:id="rId16"/>
    <p:sldId id="362" r:id="rId17"/>
    <p:sldId id="363" r:id="rId18"/>
    <p:sldId id="367" r:id="rId19"/>
    <p:sldId id="365" r:id="rId20"/>
    <p:sldId id="345" r:id="rId21"/>
    <p:sldId id="346" r:id="rId22"/>
    <p:sldId id="347" r:id="rId23"/>
    <p:sldId id="349" r:id="rId24"/>
    <p:sldId id="350" r:id="rId25"/>
    <p:sldId id="358" r:id="rId26"/>
    <p:sldId id="352" r:id="rId27"/>
    <p:sldId id="336" r:id="rId28"/>
    <p:sldId id="355" r:id="rId29"/>
    <p:sldId id="356" r:id="rId30"/>
    <p:sldId id="273" r:id="rId31"/>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aura Rosas" initials="LER" lastIdx="7" clrIdx="0"/>
  <p:cmAuthor id="1" name="Lisa-Nicole D. Sarnowski" initials="LNDS" lastIdx="4" clrIdx="1"/>
  <p:cmAuthor id="2" name="Dawn Heisey-Grove" initials="DHG" lastIdx="0" clrIdx="2"/>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1" autoAdjust="0"/>
    <p:restoredTop sz="88825" autoAdjust="0"/>
  </p:normalViewPr>
  <p:slideViewPr>
    <p:cSldViewPr>
      <p:cViewPr varScale="1">
        <p:scale>
          <a:sx n="79" d="100"/>
          <a:sy n="79" d="100"/>
        </p:scale>
        <p:origin x="120" y="25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262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2A514475-5A72-6541-8280-E1C30EA3E245}" type="datetimeFigureOut">
              <a:rPr lang="en-US" smtClean="0"/>
              <a:pPr/>
              <a:t>1/20/2016</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27AEDD8F-FD92-1C4B-A931-B5160707884E}" type="slidenum">
              <a:rPr lang="en-US" smtClean="0"/>
              <a:pPr/>
              <a:t>‹#›</a:t>
            </a:fld>
            <a:endParaRPr lang="en-US"/>
          </a:p>
        </p:txBody>
      </p:sp>
    </p:spTree>
    <p:extLst>
      <p:ext uri="{BB962C8B-B14F-4D97-AF65-F5344CB8AC3E}">
        <p14:creationId xmlns:p14="http://schemas.microsoft.com/office/powerpoint/2010/main" val="34393438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372DE40C-5240-4800-8067-58B109854379}" type="datetimeFigureOut">
              <a:rPr lang="en-US" smtClean="0"/>
              <a:pPr/>
              <a:t>1/20/2016</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B8B7EFFD-C8E6-4B8A-AD7C-AA077F2C4F95}" type="slidenum">
              <a:rPr lang="en-US" smtClean="0"/>
              <a:pPr/>
              <a:t>‹#›</a:t>
            </a:fld>
            <a:endParaRPr lang="en-US"/>
          </a:p>
        </p:txBody>
      </p:sp>
    </p:spTree>
    <p:extLst>
      <p:ext uri="{BB962C8B-B14F-4D97-AF65-F5344CB8AC3E}">
        <p14:creationId xmlns:p14="http://schemas.microsoft.com/office/powerpoint/2010/main" val="310656953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7" name="Date Placeholder 3"/>
          <p:cNvSpPr>
            <a:spLocks noGrp="1"/>
          </p:cNvSpPr>
          <p:nvPr>
            <p:ph type="dt" sz="half" idx="10"/>
          </p:nvPr>
        </p:nvSpPr>
        <p:spPr>
          <a:xfrm>
            <a:off x="457200" y="6356350"/>
            <a:ext cx="2133600" cy="365125"/>
          </a:xfrm>
        </p:spPr>
        <p:txBody>
          <a:bodyPr/>
          <a:lstStyle/>
          <a:p>
            <a:fld id="{E7B78652-3616-490C-B7B4-51A6813F8BFB}" type="datetime1">
              <a:rPr lang="en-US" smtClean="0"/>
              <a:t>1/20/2016</a:t>
            </a:fld>
            <a:endParaRPr lang="en-US" dirty="0"/>
          </a:p>
        </p:txBody>
      </p:sp>
      <p:sp>
        <p:nvSpPr>
          <p:cNvPr id="8" name="Footer Placeholder 4"/>
          <p:cNvSpPr>
            <a:spLocks noGrp="1"/>
          </p:cNvSpPr>
          <p:nvPr>
            <p:ph type="ftr" sz="quarter" idx="11"/>
          </p:nvPr>
        </p:nvSpPr>
        <p:spPr>
          <a:xfrm>
            <a:off x="3124200" y="6356350"/>
            <a:ext cx="2895600" cy="365125"/>
          </a:xfrm>
        </p:spPr>
        <p:txBody>
          <a:bodyPr/>
          <a:lstStyle/>
          <a:p>
            <a:r>
              <a:rPr lang="en-US" smtClean="0"/>
              <a:t>Office of the National Coordinator for Health Information Technology</a:t>
            </a:r>
            <a:endParaRPr lang="en-US" dirty="0"/>
          </a:p>
        </p:txBody>
      </p:sp>
      <p:sp>
        <p:nvSpPr>
          <p:cNvPr id="9" name="Slide Number Placeholder 5"/>
          <p:cNvSpPr>
            <a:spLocks noGrp="1"/>
          </p:cNvSpPr>
          <p:nvPr>
            <p:ph type="sldNum" sz="quarter" idx="12"/>
          </p:nvPr>
        </p:nvSpPr>
        <p:spPr>
          <a:xfrm>
            <a:off x="6553200" y="6356350"/>
            <a:ext cx="2133600" cy="365125"/>
          </a:xfrm>
        </p:spPr>
        <p:txBody>
          <a:bodyPr/>
          <a:lstStyle/>
          <a:p>
            <a:fld id="{D04207AB-DC8F-4E13-8DC0-6025F5BF10CE}" type="slidenum">
              <a:rPr lang="en-US" smtClean="0"/>
              <a:pPr/>
              <a:t>‹#›</a:t>
            </a:fld>
            <a:endParaRPr lang="en-US"/>
          </a:p>
        </p:txBody>
      </p:sp>
    </p:spTree>
    <p:extLst>
      <p:ext uri="{BB962C8B-B14F-4D97-AF65-F5344CB8AC3E}">
        <p14:creationId xmlns:p14="http://schemas.microsoft.com/office/powerpoint/2010/main" val="260161113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A9992D-6454-4B9D-B0A9-44F263D06E1D}" type="datetime1">
              <a:rPr lang="en-US" smtClean="0"/>
              <a:t>1/20/2016</a:t>
            </a:fld>
            <a:endParaRPr lang="en-US"/>
          </a:p>
        </p:txBody>
      </p:sp>
      <p:sp>
        <p:nvSpPr>
          <p:cNvPr id="5" name="Footer Placeholder 4"/>
          <p:cNvSpPr>
            <a:spLocks noGrp="1"/>
          </p:cNvSpPr>
          <p:nvPr>
            <p:ph type="ftr" sz="quarter" idx="11"/>
          </p:nvPr>
        </p:nvSpPr>
        <p:spPr/>
        <p:txBody>
          <a:bodyPr/>
          <a:lstStyle/>
          <a:p>
            <a:r>
              <a:rPr lang="en-US" smtClean="0"/>
              <a:t>Office of the National Coordinator for Health Information Technology</a:t>
            </a:r>
            <a:endParaRPr lang="en-US"/>
          </a:p>
        </p:txBody>
      </p:sp>
      <p:sp>
        <p:nvSpPr>
          <p:cNvPr id="6" name="Slide Number Placeholder 5"/>
          <p:cNvSpPr>
            <a:spLocks noGrp="1"/>
          </p:cNvSpPr>
          <p:nvPr>
            <p:ph type="sldNum" sz="quarter" idx="12"/>
          </p:nvPr>
        </p:nvSpPr>
        <p:spPr/>
        <p:txBody>
          <a:bodyPr/>
          <a:lstStyle/>
          <a:p>
            <a:fld id="{D04207AB-DC8F-4E13-8DC0-6025F5BF10CE}" type="slidenum">
              <a:rPr lang="en-US" smtClean="0"/>
              <a:pPr/>
              <a:t>‹#›</a:t>
            </a:fld>
            <a:endParaRPr lang="en-US"/>
          </a:p>
        </p:txBody>
      </p:sp>
    </p:spTree>
    <p:extLst>
      <p:ext uri="{BB962C8B-B14F-4D97-AF65-F5344CB8AC3E}">
        <p14:creationId xmlns:p14="http://schemas.microsoft.com/office/powerpoint/2010/main" val="12465121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8B4215F-8E60-47C9-924F-641FFA635972}" type="datetime1">
              <a:rPr lang="en-US" smtClean="0"/>
              <a:t>1/20/2016</a:t>
            </a:fld>
            <a:endParaRPr lang="en-US"/>
          </a:p>
        </p:txBody>
      </p:sp>
      <p:sp>
        <p:nvSpPr>
          <p:cNvPr id="5" name="Footer Placeholder 4"/>
          <p:cNvSpPr>
            <a:spLocks noGrp="1"/>
          </p:cNvSpPr>
          <p:nvPr>
            <p:ph type="ftr" sz="quarter" idx="11"/>
          </p:nvPr>
        </p:nvSpPr>
        <p:spPr/>
        <p:txBody>
          <a:bodyPr/>
          <a:lstStyle/>
          <a:p>
            <a:r>
              <a:rPr lang="en-US" smtClean="0"/>
              <a:t>Office of the National Coordinator for Health Information Technology</a:t>
            </a:r>
            <a:endParaRPr lang="en-US"/>
          </a:p>
        </p:txBody>
      </p:sp>
      <p:sp>
        <p:nvSpPr>
          <p:cNvPr id="6" name="Slide Number Placeholder 5"/>
          <p:cNvSpPr>
            <a:spLocks noGrp="1"/>
          </p:cNvSpPr>
          <p:nvPr>
            <p:ph type="sldNum" sz="quarter" idx="12"/>
          </p:nvPr>
        </p:nvSpPr>
        <p:spPr/>
        <p:txBody>
          <a:bodyPr/>
          <a:lstStyle/>
          <a:p>
            <a:fld id="{D04207AB-DC8F-4E13-8DC0-6025F5BF10CE}" type="slidenum">
              <a:rPr lang="en-US" smtClean="0"/>
              <a:pPr/>
              <a:t>‹#›</a:t>
            </a:fld>
            <a:endParaRPr lang="en-US"/>
          </a:p>
        </p:txBody>
      </p:sp>
    </p:spTree>
    <p:extLst>
      <p:ext uri="{BB962C8B-B14F-4D97-AF65-F5344CB8AC3E}">
        <p14:creationId xmlns:p14="http://schemas.microsoft.com/office/powerpoint/2010/main" val="40164811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9E28BA4-62B6-4928-9B08-8FC04C9291E4}" type="datetime1">
              <a:rPr lang="en-US" smtClean="0"/>
              <a:t>1/20/2016</a:t>
            </a:fld>
            <a:endParaRPr lang="en-US"/>
          </a:p>
        </p:txBody>
      </p:sp>
      <p:sp>
        <p:nvSpPr>
          <p:cNvPr id="5" name="Footer Placeholder 4"/>
          <p:cNvSpPr>
            <a:spLocks noGrp="1"/>
          </p:cNvSpPr>
          <p:nvPr>
            <p:ph type="ftr" sz="quarter" idx="11"/>
          </p:nvPr>
        </p:nvSpPr>
        <p:spPr/>
        <p:txBody>
          <a:bodyPr/>
          <a:lstStyle/>
          <a:p>
            <a:r>
              <a:rPr lang="en-US" smtClean="0"/>
              <a:t>Office of the National Coordinator for Health Information Technology</a:t>
            </a:r>
            <a:endParaRPr lang="en-US"/>
          </a:p>
        </p:txBody>
      </p:sp>
      <p:sp>
        <p:nvSpPr>
          <p:cNvPr id="6" name="Slide Number Placeholder 5"/>
          <p:cNvSpPr>
            <a:spLocks noGrp="1"/>
          </p:cNvSpPr>
          <p:nvPr>
            <p:ph type="sldNum" sz="quarter" idx="12"/>
          </p:nvPr>
        </p:nvSpPr>
        <p:spPr/>
        <p:txBody>
          <a:bodyPr/>
          <a:lstStyle/>
          <a:p>
            <a:fld id="{2DE9B457-0ADA-47CF-91FF-AF89DFBC2C9E}" type="slidenum">
              <a:rPr lang="en-US" smtClean="0"/>
              <a:t>‹#›</a:t>
            </a:fld>
            <a:endParaRPr lang="en-US"/>
          </a:p>
        </p:txBody>
      </p:sp>
    </p:spTree>
    <p:extLst>
      <p:ext uri="{BB962C8B-B14F-4D97-AF65-F5344CB8AC3E}">
        <p14:creationId xmlns:p14="http://schemas.microsoft.com/office/powerpoint/2010/main" val="1718450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3F9865-DFC6-41D1-880D-78D9A9C2FF8F}" type="datetime1">
              <a:rPr lang="en-US" smtClean="0"/>
              <a:t>1/20/2016</a:t>
            </a:fld>
            <a:endParaRPr lang="en-US"/>
          </a:p>
        </p:txBody>
      </p:sp>
      <p:sp>
        <p:nvSpPr>
          <p:cNvPr id="5" name="Footer Placeholder 4"/>
          <p:cNvSpPr>
            <a:spLocks noGrp="1"/>
          </p:cNvSpPr>
          <p:nvPr>
            <p:ph type="ftr" sz="quarter" idx="11"/>
          </p:nvPr>
        </p:nvSpPr>
        <p:spPr/>
        <p:txBody>
          <a:bodyPr/>
          <a:lstStyle/>
          <a:p>
            <a:r>
              <a:rPr lang="en-US" smtClean="0"/>
              <a:t>Office of the National Coordinator for Health Information Technology</a:t>
            </a:r>
            <a:endParaRPr lang="en-US"/>
          </a:p>
        </p:txBody>
      </p:sp>
      <p:sp>
        <p:nvSpPr>
          <p:cNvPr id="6" name="Slide Number Placeholder 5"/>
          <p:cNvSpPr>
            <a:spLocks noGrp="1"/>
          </p:cNvSpPr>
          <p:nvPr>
            <p:ph type="sldNum" sz="quarter" idx="12"/>
          </p:nvPr>
        </p:nvSpPr>
        <p:spPr/>
        <p:txBody>
          <a:bodyPr/>
          <a:lstStyle/>
          <a:p>
            <a:fld id="{2DE9B457-0ADA-47CF-91FF-AF89DFBC2C9E}" type="slidenum">
              <a:rPr lang="en-US" smtClean="0"/>
              <a:t>‹#›</a:t>
            </a:fld>
            <a:endParaRPr lang="en-US"/>
          </a:p>
        </p:txBody>
      </p:sp>
    </p:spTree>
    <p:extLst>
      <p:ext uri="{BB962C8B-B14F-4D97-AF65-F5344CB8AC3E}">
        <p14:creationId xmlns:p14="http://schemas.microsoft.com/office/powerpoint/2010/main" val="17350884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712614-B0E0-42FF-A0E6-E72723F7FC0B}" type="datetime1">
              <a:rPr lang="en-US" smtClean="0"/>
              <a:t>1/20/2016</a:t>
            </a:fld>
            <a:endParaRPr lang="en-US"/>
          </a:p>
        </p:txBody>
      </p:sp>
      <p:sp>
        <p:nvSpPr>
          <p:cNvPr id="5" name="Footer Placeholder 4"/>
          <p:cNvSpPr>
            <a:spLocks noGrp="1"/>
          </p:cNvSpPr>
          <p:nvPr>
            <p:ph type="ftr" sz="quarter" idx="11"/>
          </p:nvPr>
        </p:nvSpPr>
        <p:spPr/>
        <p:txBody>
          <a:bodyPr/>
          <a:lstStyle/>
          <a:p>
            <a:r>
              <a:rPr lang="en-US" smtClean="0"/>
              <a:t>Office of the National Coordinator for Health Information Technology</a:t>
            </a:r>
            <a:endParaRPr lang="en-US"/>
          </a:p>
        </p:txBody>
      </p:sp>
      <p:sp>
        <p:nvSpPr>
          <p:cNvPr id="6" name="Slide Number Placeholder 5"/>
          <p:cNvSpPr>
            <a:spLocks noGrp="1"/>
          </p:cNvSpPr>
          <p:nvPr>
            <p:ph type="sldNum" sz="quarter" idx="12"/>
          </p:nvPr>
        </p:nvSpPr>
        <p:spPr/>
        <p:txBody>
          <a:bodyPr/>
          <a:lstStyle/>
          <a:p>
            <a:fld id="{2DE9B457-0ADA-47CF-91FF-AF89DFBC2C9E}" type="slidenum">
              <a:rPr lang="en-US" smtClean="0"/>
              <a:t>‹#›</a:t>
            </a:fld>
            <a:endParaRPr lang="en-US"/>
          </a:p>
        </p:txBody>
      </p:sp>
    </p:spTree>
    <p:extLst>
      <p:ext uri="{BB962C8B-B14F-4D97-AF65-F5344CB8AC3E}">
        <p14:creationId xmlns:p14="http://schemas.microsoft.com/office/powerpoint/2010/main" val="7349224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B9A1F71-D2EB-4285-8B52-6FDD34E62953}" type="datetime1">
              <a:rPr lang="en-US" smtClean="0"/>
              <a:t>1/20/2016</a:t>
            </a:fld>
            <a:endParaRPr lang="en-US"/>
          </a:p>
        </p:txBody>
      </p:sp>
      <p:sp>
        <p:nvSpPr>
          <p:cNvPr id="6" name="Footer Placeholder 5"/>
          <p:cNvSpPr>
            <a:spLocks noGrp="1"/>
          </p:cNvSpPr>
          <p:nvPr>
            <p:ph type="ftr" sz="quarter" idx="11"/>
          </p:nvPr>
        </p:nvSpPr>
        <p:spPr/>
        <p:txBody>
          <a:bodyPr/>
          <a:lstStyle/>
          <a:p>
            <a:r>
              <a:rPr lang="en-US" smtClean="0"/>
              <a:t>Office of the National Coordinator for Health Information Technology</a:t>
            </a:r>
            <a:endParaRPr lang="en-US"/>
          </a:p>
        </p:txBody>
      </p:sp>
      <p:sp>
        <p:nvSpPr>
          <p:cNvPr id="7" name="Slide Number Placeholder 6"/>
          <p:cNvSpPr>
            <a:spLocks noGrp="1"/>
          </p:cNvSpPr>
          <p:nvPr>
            <p:ph type="sldNum" sz="quarter" idx="12"/>
          </p:nvPr>
        </p:nvSpPr>
        <p:spPr/>
        <p:txBody>
          <a:bodyPr/>
          <a:lstStyle/>
          <a:p>
            <a:fld id="{2DE9B457-0ADA-47CF-91FF-AF89DFBC2C9E}" type="slidenum">
              <a:rPr lang="en-US" smtClean="0"/>
              <a:t>‹#›</a:t>
            </a:fld>
            <a:endParaRPr lang="en-US"/>
          </a:p>
        </p:txBody>
      </p:sp>
    </p:spTree>
    <p:extLst>
      <p:ext uri="{BB962C8B-B14F-4D97-AF65-F5344CB8AC3E}">
        <p14:creationId xmlns:p14="http://schemas.microsoft.com/office/powerpoint/2010/main" val="7880261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E7E1CC8-CBCE-486C-AF2F-4B93F5DABCAA}" type="datetime1">
              <a:rPr lang="en-US" smtClean="0"/>
              <a:t>1/20/2016</a:t>
            </a:fld>
            <a:endParaRPr lang="en-US"/>
          </a:p>
        </p:txBody>
      </p:sp>
      <p:sp>
        <p:nvSpPr>
          <p:cNvPr id="8" name="Footer Placeholder 7"/>
          <p:cNvSpPr>
            <a:spLocks noGrp="1"/>
          </p:cNvSpPr>
          <p:nvPr>
            <p:ph type="ftr" sz="quarter" idx="11"/>
          </p:nvPr>
        </p:nvSpPr>
        <p:spPr/>
        <p:txBody>
          <a:bodyPr/>
          <a:lstStyle/>
          <a:p>
            <a:r>
              <a:rPr lang="en-US" smtClean="0"/>
              <a:t>Office of the National Coordinator for Health Information Technology</a:t>
            </a:r>
            <a:endParaRPr lang="en-US"/>
          </a:p>
        </p:txBody>
      </p:sp>
      <p:sp>
        <p:nvSpPr>
          <p:cNvPr id="9" name="Slide Number Placeholder 8"/>
          <p:cNvSpPr>
            <a:spLocks noGrp="1"/>
          </p:cNvSpPr>
          <p:nvPr>
            <p:ph type="sldNum" sz="quarter" idx="12"/>
          </p:nvPr>
        </p:nvSpPr>
        <p:spPr/>
        <p:txBody>
          <a:bodyPr/>
          <a:lstStyle/>
          <a:p>
            <a:fld id="{2DE9B457-0ADA-47CF-91FF-AF89DFBC2C9E}" type="slidenum">
              <a:rPr lang="en-US" smtClean="0"/>
              <a:t>‹#›</a:t>
            </a:fld>
            <a:endParaRPr lang="en-US"/>
          </a:p>
        </p:txBody>
      </p:sp>
    </p:spTree>
    <p:extLst>
      <p:ext uri="{BB962C8B-B14F-4D97-AF65-F5344CB8AC3E}">
        <p14:creationId xmlns:p14="http://schemas.microsoft.com/office/powerpoint/2010/main" val="11134594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90C9092-302B-42AD-ADFD-46127E9B4BDA}" type="datetime1">
              <a:rPr lang="en-US" smtClean="0"/>
              <a:t>1/20/2016</a:t>
            </a:fld>
            <a:endParaRPr lang="en-US"/>
          </a:p>
        </p:txBody>
      </p:sp>
      <p:sp>
        <p:nvSpPr>
          <p:cNvPr id="4" name="Footer Placeholder 3"/>
          <p:cNvSpPr>
            <a:spLocks noGrp="1"/>
          </p:cNvSpPr>
          <p:nvPr>
            <p:ph type="ftr" sz="quarter" idx="11"/>
          </p:nvPr>
        </p:nvSpPr>
        <p:spPr/>
        <p:txBody>
          <a:bodyPr/>
          <a:lstStyle/>
          <a:p>
            <a:r>
              <a:rPr lang="en-US" smtClean="0"/>
              <a:t>Office of the National Coordinator for Health Information Technology</a:t>
            </a:r>
            <a:endParaRPr lang="en-US"/>
          </a:p>
        </p:txBody>
      </p:sp>
      <p:sp>
        <p:nvSpPr>
          <p:cNvPr id="5" name="Slide Number Placeholder 4"/>
          <p:cNvSpPr>
            <a:spLocks noGrp="1"/>
          </p:cNvSpPr>
          <p:nvPr>
            <p:ph type="sldNum" sz="quarter" idx="12"/>
          </p:nvPr>
        </p:nvSpPr>
        <p:spPr/>
        <p:txBody>
          <a:bodyPr/>
          <a:lstStyle/>
          <a:p>
            <a:fld id="{2DE9B457-0ADA-47CF-91FF-AF89DFBC2C9E}" type="slidenum">
              <a:rPr lang="en-US" smtClean="0"/>
              <a:t>‹#›</a:t>
            </a:fld>
            <a:endParaRPr lang="en-US"/>
          </a:p>
        </p:txBody>
      </p:sp>
    </p:spTree>
    <p:extLst>
      <p:ext uri="{BB962C8B-B14F-4D97-AF65-F5344CB8AC3E}">
        <p14:creationId xmlns:p14="http://schemas.microsoft.com/office/powerpoint/2010/main" val="8914886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4480A3-AFD2-414F-B631-FA8B86D4E7AF}" type="datetime1">
              <a:rPr lang="en-US" smtClean="0"/>
              <a:t>1/20/2016</a:t>
            </a:fld>
            <a:endParaRPr lang="en-US"/>
          </a:p>
        </p:txBody>
      </p:sp>
      <p:sp>
        <p:nvSpPr>
          <p:cNvPr id="3" name="Footer Placeholder 2"/>
          <p:cNvSpPr>
            <a:spLocks noGrp="1"/>
          </p:cNvSpPr>
          <p:nvPr>
            <p:ph type="ftr" sz="quarter" idx="11"/>
          </p:nvPr>
        </p:nvSpPr>
        <p:spPr/>
        <p:txBody>
          <a:bodyPr/>
          <a:lstStyle/>
          <a:p>
            <a:r>
              <a:rPr lang="en-US" smtClean="0"/>
              <a:t>Office of the National Coordinator for Health Information Technology</a:t>
            </a:r>
            <a:endParaRPr lang="en-US"/>
          </a:p>
        </p:txBody>
      </p:sp>
      <p:sp>
        <p:nvSpPr>
          <p:cNvPr id="4" name="Slide Number Placeholder 3"/>
          <p:cNvSpPr>
            <a:spLocks noGrp="1"/>
          </p:cNvSpPr>
          <p:nvPr>
            <p:ph type="sldNum" sz="quarter" idx="12"/>
          </p:nvPr>
        </p:nvSpPr>
        <p:spPr/>
        <p:txBody>
          <a:bodyPr/>
          <a:lstStyle/>
          <a:p>
            <a:fld id="{2DE9B457-0ADA-47CF-91FF-AF89DFBC2C9E}" type="slidenum">
              <a:rPr lang="en-US" smtClean="0"/>
              <a:t>‹#›</a:t>
            </a:fld>
            <a:endParaRPr lang="en-US"/>
          </a:p>
        </p:txBody>
      </p:sp>
    </p:spTree>
    <p:extLst>
      <p:ext uri="{BB962C8B-B14F-4D97-AF65-F5344CB8AC3E}">
        <p14:creationId xmlns:p14="http://schemas.microsoft.com/office/powerpoint/2010/main" val="40757370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59256A8-F1D9-47EB-A29F-C4C33D9ADE52}" type="datetime1">
              <a:rPr lang="en-US" smtClean="0"/>
              <a:t>1/20/2016</a:t>
            </a:fld>
            <a:endParaRPr lang="en-US"/>
          </a:p>
        </p:txBody>
      </p:sp>
      <p:sp>
        <p:nvSpPr>
          <p:cNvPr id="6" name="Footer Placeholder 5"/>
          <p:cNvSpPr>
            <a:spLocks noGrp="1"/>
          </p:cNvSpPr>
          <p:nvPr>
            <p:ph type="ftr" sz="quarter" idx="11"/>
          </p:nvPr>
        </p:nvSpPr>
        <p:spPr/>
        <p:txBody>
          <a:bodyPr/>
          <a:lstStyle/>
          <a:p>
            <a:r>
              <a:rPr lang="en-US" smtClean="0"/>
              <a:t>Office of the National Coordinator for Health Information Technology</a:t>
            </a:r>
            <a:endParaRPr lang="en-US"/>
          </a:p>
        </p:txBody>
      </p:sp>
      <p:sp>
        <p:nvSpPr>
          <p:cNvPr id="7" name="Slide Number Placeholder 6"/>
          <p:cNvSpPr>
            <a:spLocks noGrp="1"/>
          </p:cNvSpPr>
          <p:nvPr>
            <p:ph type="sldNum" sz="quarter" idx="12"/>
          </p:nvPr>
        </p:nvSpPr>
        <p:spPr/>
        <p:txBody>
          <a:bodyPr/>
          <a:lstStyle/>
          <a:p>
            <a:fld id="{2DE9B457-0ADA-47CF-91FF-AF89DFBC2C9E}" type="slidenum">
              <a:rPr lang="en-US" smtClean="0"/>
              <a:t>‹#›</a:t>
            </a:fld>
            <a:endParaRPr lang="en-US"/>
          </a:p>
        </p:txBody>
      </p:sp>
    </p:spTree>
    <p:extLst>
      <p:ext uri="{BB962C8B-B14F-4D97-AF65-F5344CB8AC3E}">
        <p14:creationId xmlns:p14="http://schemas.microsoft.com/office/powerpoint/2010/main" val="3322900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229600" cy="1020762"/>
          </a:xfrm>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D63A801B-B3F1-47C7-B7F7-ACDF11ED5A82}" type="datetime1">
              <a:rPr lang="en-US" smtClean="0"/>
              <a:t>1/20/2016</a:t>
            </a:fld>
            <a:endParaRPr lang="en-US"/>
          </a:p>
        </p:txBody>
      </p:sp>
      <p:sp>
        <p:nvSpPr>
          <p:cNvPr id="5" name="Footer Placeholder 4"/>
          <p:cNvSpPr>
            <a:spLocks noGrp="1"/>
          </p:cNvSpPr>
          <p:nvPr>
            <p:ph type="ftr" sz="quarter" idx="11"/>
          </p:nvPr>
        </p:nvSpPr>
        <p:spPr/>
        <p:txBody>
          <a:bodyPr/>
          <a:lstStyle/>
          <a:p>
            <a:r>
              <a:rPr lang="en-US" smtClean="0"/>
              <a:t>Office of the National Coordinator for Health Information Technology</a:t>
            </a:r>
            <a:endParaRPr lang="en-US" dirty="0"/>
          </a:p>
        </p:txBody>
      </p:sp>
      <p:sp>
        <p:nvSpPr>
          <p:cNvPr id="6" name="Slide Number Placeholder 5"/>
          <p:cNvSpPr>
            <a:spLocks noGrp="1"/>
          </p:cNvSpPr>
          <p:nvPr>
            <p:ph type="sldNum" sz="quarter" idx="12"/>
          </p:nvPr>
        </p:nvSpPr>
        <p:spPr/>
        <p:txBody>
          <a:bodyPr/>
          <a:lstStyle/>
          <a:p>
            <a:fld id="{D04207AB-DC8F-4E13-8DC0-6025F5BF10CE}" type="slidenum">
              <a:rPr lang="en-US" smtClean="0"/>
              <a:pPr/>
              <a:t>‹#›</a:t>
            </a:fld>
            <a:endParaRPr lang="en-US"/>
          </a:p>
        </p:txBody>
      </p:sp>
    </p:spTree>
    <p:extLst>
      <p:ext uri="{BB962C8B-B14F-4D97-AF65-F5344CB8AC3E}">
        <p14:creationId xmlns:p14="http://schemas.microsoft.com/office/powerpoint/2010/main" val="31612483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61D355-1767-4708-B800-6308A6CAD13A}" type="datetime1">
              <a:rPr lang="en-US" smtClean="0"/>
              <a:t>1/20/2016</a:t>
            </a:fld>
            <a:endParaRPr lang="en-US"/>
          </a:p>
        </p:txBody>
      </p:sp>
      <p:sp>
        <p:nvSpPr>
          <p:cNvPr id="6" name="Footer Placeholder 5"/>
          <p:cNvSpPr>
            <a:spLocks noGrp="1"/>
          </p:cNvSpPr>
          <p:nvPr>
            <p:ph type="ftr" sz="quarter" idx="11"/>
          </p:nvPr>
        </p:nvSpPr>
        <p:spPr/>
        <p:txBody>
          <a:bodyPr/>
          <a:lstStyle/>
          <a:p>
            <a:r>
              <a:rPr lang="en-US" smtClean="0"/>
              <a:t>Office of the National Coordinator for Health Information Technology</a:t>
            </a:r>
            <a:endParaRPr lang="en-US"/>
          </a:p>
        </p:txBody>
      </p:sp>
      <p:sp>
        <p:nvSpPr>
          <p:cNvPr id="7" name="Slide Number Placeholder 6"/>
          <p:cNvSpPr>
            <a:spLocks noGrp="1"/>
          </p:cNvSpPr>
          <p:nvPr>
            <p:ph type="sldNum" sz="quarter" idx="12"/>
          </p:nvPr>
        </p:nvSpPr>
        <p:spPr/>
        <p:txBody>
          <a:bodyPr/>
          <a:lstStyle/>
          <a:p>
            <a:fld id="{2DE9B457-0ADA-47CF-91FF-AF89DFBC2C9E}" type="slidenum">
              <a:rPr lang="en-US" smtClean="0"/>
              <a:t>‹#›</a:t>
            </a:fld>
            <a:endParaRPr lang="en-US"/>
          </a:p>
        </p:txBody>
      </p:sp>
    </p:spTree>
    <p:extLst>
      <p:ext uri="{BB962C8B-B14F-4D97-AF65-F5344CB8AC3E}">
        <p14:creationId xmlns:p14="http://schemas.microsoft.com/office/powerpoint/2010/main" val="515668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DBFDC2-8D76-498D-A79B-3EEAB9F91AD2}" type="datetime1">
              <a:rPr lang="en-US" smtClean="0"/>
              <a:t>1/20/2016</a:t>
            </a:fld>
            <a:endParaRPr lang="en-US"/>
          </a:p>
        </p:txBody>
      </p:sp>
      <p:sp>
        <p:nvSpPr>
          <p:cNvPr id="5" name="Footer Placeholder 4"/>
          <p:cNvSpPr>
            <a:spLocks noGrp="1"/>
          </p:cNvSpPr>
          <p:nvPr>
            <p:ph type="ftr" sz="quarter" idx="11"/>
          </p:nvPr>
        </p:nvSpPr>
        <p:spPr/>
        <p:txBody>
          <a:bodyPr/>
          <a:lstStyle/>
          <a:p>
            <a:r>
              <a:rPr lang="en-US" smtClean="0"/>
              <a:t>Office of the National Coordinator for Health Information Technology</a:t>
            </a:r>
            <a:endParaRPr lang="en-US"/>
          </a:p>
        </p:txBody>
      </p:sp>
      <p:sp>
        <p:nvSpPr>
          <p:cNvPr id="6" name="Slide Number Placeholder 5"/>
          <p:cNvSpPr>
            <a:spLocks noGrp="1"/>
          </p:cNvSpPr>
          <p:nvPr>
            <p:ph type="sldNum" sz="quarter" idx="12"/>
          </p:nvPr>
        </p:nvSpPr>
        <p:spPr/>
        <p:txBody>
          <a:bodyPr/>
          <a:lstStyle/>
          <a:p>
            <a:fld id="{2DE9B457-0ADA-47CF-91FF-AF89DFBC2C9E}" type="slidenum">
              <a:rPr lang="en-US" smtClean="0"/>
              <a:t>‹#›</a:t>
            </a:fld>
            <a:endParaRPr lang="en-US"/>
          </a:p>
        </p:txBody>
      </p:sp>
    </p:spTree>
    <p:extLst>
      <p:ext uri="{BB962C8B-B14F-4D97-AF65-F5344CB8AC3E}">
        <p14:creationId xmlns:p14="http://schemas.microsoft.com/office/powerpoint/2010/main" val="24074775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CFBCDF1-37B5-491B-B8F4-8992E1CE5502}" type="datetime1">
              <a:rPr lang="en-US" smtClean="0"/>
              <a:t>1/20/2016</a:t>
            </a:fld>
            <a:endParaRPr lang="en-US"/>
          </a:p>
        </p:txBody>
      </p:sp>
      <p:sp>
        <p:nvSpPr>
          <p:cNvPr id="5" name="Footer Placeholder 4"/>
          <p:cNvSpPr>
            <a:spLocks noGrp="1"/>
          </p:cNvSpPr>
          <p:nvPr>
            <p:ph type="ftr" sz="quarter" idx="11"/>
          </p:nvPr>
        </p:nvSpPr>
        <p:spPr/>
        <p:txBody>
          <a:bodyPr/>
          <a:lstStyle/>
          <a:p>
            <a:r>
              <a:rPr lang="en-US" smtClean="0"/>
              <a:t>Office of the National Coordinator for Health Information Technology</a:t>
            </a:r>
            <a:endParaRPr lang="en-US"/>
          </a:p>
        </p:txBody>
      </p:sp>
      <p:sp>
        <p:nvSpPr>
          <p:cNvPr id="6" name="Slide Number Placeholder 5"/>
          <p:cNvSpPr>
            <a:spLocks noGrp="1"/>
          </p:cNvSpPr>
          <p:nvPr>
            <p:ph type="sldNum" sz="quarter" idx="12"/>
          </p:nvPr>
        </p:nvSpPr>
        <p:spPr/>
        <p:txBody>
          <a:bodyPr/>
          <a:lstStyle/>
          <a:p>
            <a:fld id="{2DE9B457-0ADA-47CF-91FF-AF89DFBC2C9E}" type="slidenum">
              <a:rPr lang="en-US" smtClean="0"/>
              <a:t>‹#›</a:t>
            </a:fld>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69426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08AA25-3094-4BFB-8133-396B9300324A}" type="datetime1">
              <a:rPr lang="en-US" smtClean="0"/>
              <a:t>1/20/2016</a:t>
            </a:fld>
            <a:endParaRPr lang="en-US"/>
          </a:p>
        </p:txBody>
      </p:sp>
      <p:sp>
        <p:nvSpPr>
          <p:cNvPr id="5" name="Footer Placeholder 4"/>
          <p:cNvSpPr>
            <a:spLocks noGrp="1"/>
          </p:cNvSpPr>
          <p:nvPr>
            <p:ph type="ftr" sz="quarter" idx="11"/>
          </p:nvPr>
        </p:nvSpPr>
        <p:spPr/>
        <p:txBody>
          <a:bodyPr/>
          <a:lstStyle/>
          <a:p>
            <a:r>
              <a:rPr lang="en-US" smtClean="0"/>
              <a:t>Office of the National Coordinator for Health Information Technology</a:t>
            </a:r>
            <a:endParaRPr lang="en-US"/>
          </a:p>
        </p:txBody>
      </p:sp>
      <p:sp>
        <p:nvSpPr>
          <p:cNvPr id="6" name="Slide Number Placeholder 5"/>
          <p:cNvSpPr>
            <a:spLocks noGrp="1"/>
          </p:cNvSpPr>
          <p:nvPr>
            <p:ph type="sldNum" sz="quarter" idx="12"/>
          </p:nvPr>
        </p:nvSpPr>
        <p:spPr/>
        <p:txBody>
          <a:bodyPr/>
          <a:lstStyle/>
          <a:p>
            <a:fld id="{D04207AB-DC8F-4E13-8DC0-6025F5BF10CE}" type="slidenum">
              <a:rPr lang="en-US" smtClean="0"/>
              <a:pPr/>
              <a:t>‹#›</a:t>
            </a:fld>
            <a:endParaRPr lang="en-US"/>
          </a:p>
        </p:txBody>
      </p:sp>
    </p:spTree>
    <p:extLst>
      <p:ext uri="{BB962C8B-B14F-4D97-AF65-F5344CB8AC3E}">
        <p14:creationId xmlns:p14="http://schemas.microsoft.com/office/powerpoint/2010/main" val="263688248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1B42FE7-E33B-49FA-B09E-05ADD925D404}" type="datetime1">
              <a:rPr lang="en-US" smtClean="0"/>
              <a:t>1/20/2016</a:t>
            </a:fld>
            <a:endParaRPr lang="en-US"/>
          </a:p>
        </p:txBody>
      </p:sp>
      <p:sp>
        <p:nvSpPr>
          <p:cNvPr id="6" name="Footer Placeholder 5"/>
          <p:cNvSpPr>
            <a:spLocks noGrp="1"/>
          </p:cNvSpPr>
          <p:nvPr>
            <p:ph type="ftr" sz="quarter" idx="11"/>
          </p:nvPr>
        </p:nvSpPr>
        <p:spPr/>
        <p:txBody>
          <a:bodyPr/>
          <a:lstStyle/>
          <a:p>
            <a:r>
              <a:rPr lang="en-US" smtClean="0"/>
              <a:t>Office of the National Coordinator for Health Information Technology</a:t>
            </a:r>
            <a:endParaRPr lang="en-US"/>
          </a:p>
        </p:txBody>
      </p:sp>
      <p:sp>
        <p:nvSpPr>
          <p:cNvPr id="7" name="Slide Number Placeholder 6"/>
          <p:cNvSpPr>
            <a:spLocks noGrp="1"/>
          </p:cNvSpPr>
          <p:nvPr>
            <p:ph type="sldNum" sz="quarter" idx="12"/>
          </p:nvPr>
        </p:nvSpPr>
        <p:spPr/>
        <p:txBody>
          <a:bodyPr/>
          <a:lstStyle/>
          <a:p>
            <a:fld id="{D04207AB-DC8F-4E13-8DC0-6025F5BF10CE}" type="slidenum">
              <a:rPr lang="en-US" smtClean="0"/>
              <a:pPr/>
              <a:t>‹#›</a:t>
            </a:fld>
            <a:endParaRPr lang="en-US"/>
          </a:p>
        </p:txBody>
      </p:sp>
    </p:spTree>
    <p:extLst>
      <p:ext uri="{BB962C8B-B14F-4D97-AF65-F5344CB8AC3E}">
        <p14:creationId xmlns:p14="http://schemas.microsoft.com/office/powerpoint/2010/main" val="89997781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229600" cy="990600"/>
          </a:xfrm>
        </p:spPr>
        <p:txBody>
          <a:bodyPr>
            <a:normAutofit/>
          </a:bodyPr>
          <a:lstStyle>
            <a:lvl1pPr algn="l">
              <a:defRPr sz="2800"/>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3347C3D-CFED-4DC8-8E5E-1958178B599D}" type="datetime1">
              <a:rPr lang="en-US" smtClean="0"/>
              <a:t>1/20/2016</a:t>
            </a:fld>
            <a:endParaRPr lang="en-US" dirty="0"/>
          </a:p>
        </p:txBody>
      </p:sp>
      <p:sp>
        <p:nvSpPr>
          <p:cNvPr id="8" name="Footer Placeholder 7"/>
          <p:cNvSpPr>
            <a:spLocks noGrp="1"/>
          </p:cNvSpPr>
          <p:nvPr>
            <p:ph type="ftr" sz="quarter" idx="11"/>
          </p:nvPr>
        </p:nvSpPr>
        <p:spPr/>
        <p:txBody>
          <a:bodyPr/>
          <a:lstStyle/>
          <a:p>
            <a:r>
              <a:rPr lang="en-US" smtClean="0"/>
              <a:t>Office of the National Coordinator for Health Information Technology</a:t>
            </a:r>
            <a:endParaRPr lang="en-US" dirty="0"/>
          </a:p>
        </p:txBody>
      </p:sp>
      <p:sp>
        <p:nvSpPr>
          <p:cNvPr id="9" name="Slide Number Placeholder 8"/>
          <p:cNvSpPr>
            <a:spLocks noGrp="1"/>
          </p:cNvSpPr>
          <p:nvPr>
            <p:ph type="sldNum" sz="quarter" idx="12"/>
          </p:nvPr>
        </p:nvSpPr>
        <p:spPr/>
        <p:txBody>
          <a:bodyPr/>
          <a:lstStyle/>
          <a:p>
            <a:fld id="{D04207AB-DC8F-4E13-8DC0-6025F5BF10CE}" type="slidenum">
              <a:rPr lang="en-US" smtClean="0"/>
              <a:pPr/>
              <a:t>‹#›</a:t>
            </a:fld>
            <a:endParaRPr lang="en-US"/>
          </a:p>
        </p:txBody>
      </p:sp>
    </p:spTree>
    <p:extLst>
      <p:ext uri="{BB962C8B-B14F-4D97-AF65-F5344CB8AC3E}">
        <p14:creationId xmlns:p14="http://schemas.microsoft.com/office/powerpoint/2010/main" val="5349206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0A5F423-1A7F-4702-A6F1-1DF22DD74AFF}" type="datetime1">
              <a:rPr lang="en-US" smtClean="0"/>
              <a:t>1/20/2016</a:t>
            </a:fld>
            <a:endParaRPr lang="en-US"/>
          </a:p>
        </p:txBody>
      </p:sp>
      <p:sp>
        <p:nvSpPr>
          <p:cNvPr id="4" name="Footer Placeholder 3"/>
          <p:cNvSpPr>
            <a:spLocks noGrp="1"/>
          </p:cNvSpPr>
          <p:nvPr>
            <p:ph type="ftr" sz="quarter" idx="11"/>
          </p:nvPr>
        </p:nvSpPr>
        <p:spPr/>
        <p:txBody>
          <a:bodyPr/>
          <a:lstStyle/>
          <a:p>
            <a:r>
              <a:rPr lang="en-US" smtClean="0"/>
              <a:t>Office of the National Coordinator for Health Information Technology</a:t>
            </a:r>
            <a:endParaRPr lang="en-US"/>
          </a:p>
        </p:txBody>
      </p:sp>
      <p:sp>
        <p:nvSpPr>
          <p:cNvPr id="5" name="Slide Number Placeholder 4"/>
          <p:cNvSpPr>
            <a:spLocks noGrp="1"/>
          </p:cNvSpPr>
          <p:nvPr>
            <p:ph type="sldNum" sz="quarter" idx="12"/>
          </p:nvPr>
        </p:nvSpPr>
        <p:spPr/>
        <p:txBody>
          <a:bodyPr/>
          <a:lstStyle/>
          <a:p>
            <a:fld id="{D04207AB-DC8F-4E13-8DC0-6025F5BF10CE}" type="slidenum">
              <a:rPr lang="en-US" smtClean="0"/>
              <a:pPr/>
              <a:t>‹#›</a:t>
            </a:fld>
            <a:endParaRPr lang="en-US"/>
          </a:p>
        </p:txBody>
      </p:sp>
    </p:spTree>
    <p:extLst>
      <p:ext uri="{BB962C8B-B14F-4D97-AF65-F5344CB8AC3E}">
        <p14:creationId xmlns:p14="http://schemas.microsoft.com/office/powerpoint/2010/main" val="728257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351327-4B84-42AE-BC58-04FB8E88E206}" type="datetime1">
              <a:rPr lang="en-US" smtClean="0"/>
              <a:t>1/20/2016</a:t>
            </a:fld>
            <a:endParaRPr lang="en-US"/>
          </a:p>
        </p:txBody>
      </p:sp>
      <p:sp>
        <p:nvSpPr>
          <p:cNvPr id="3" name="Footer Placeholder 2"/>
          <p:cNvSpPr>
            <a:spLocks noGrp="1"/>
          </p:cNvSpPr>
          <p:nvPr>
            <p:ph type="ftr" sz="quarter" idx="11"/>
          </p:nvPr>
        </p:nvSpPr>
        <p:spPr/>
        <p:txBody>
          <a:bodyPr/>
          <a:lstStyle/>
          <a:p>
            <a:r>
              <a:rPr lang="en-US" smtClean="0"/>
              <a:t>Office of the National Coordinator for Health Information Technology</a:t>
            </a:r>
            <a:endParaRPr lang="en-US"/>
          </a:p>
        </p:txBody>
      </p:sp>
      <p:sp>
        <p:nvSpPr>
          <p:cNvPr id="4" name="Slide Number Placeholder 3"/>
          <p:cNvSpPr>
            <a:spLocks noGrp="1"/>
          </p:cNvSpPr>
          <p:nvPr>
            <p:ph type="sldNum" sz="quarter" idx="12"/>
          </p:nvPr>
        </p:nvSpPr>
        <p:spPr/>
        <p:txBody>
          <a:bodyPr/>
          <a:lstStyle/>
          <a:p>
            <a:fld id="{D04207AB-DC8F-4E13-8DC0-6025F5BF10CE}" type="slidenum">
              <a:rPr lang="en-US" smtClean="0"/>
              <a:pPr/>
              <a:t>‹#›</a:t>
            </a:fld>
            <a:endParaRPr lang="en-US"/>
          </a:p>
        </p:txBody>
      </p:sp>
    </p:spTree>
    <p:extLst>
      <p:ext uri="{BB962C8B-B14F-4D97-AF65-F5344CB8AC3E}">
        <p14:creationId xmlns:p14="http://schemas.microsoft.com/office/powerpoint/2010/main" val="861953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9128EE10-8047-4F2F-BAB7-E114E74A7CCA}" type="datetime1">
              <a:rPr lang="en-US" smtClean="0"/>
              <a:t>1/20/2016</a:t>
            </a:fld>
            <a:endParaRPr lang="en-US"/>
          </a:p>
        </p:txBody>
      </p:sp>
      <p:sp>
        <p:nvSpPr>
          <p:cNvPr id="6" name="Footer Placeholder 5"/>
          <p:cNvSpPr>
            <a:spLocks noGrp="1"/>
          </p:cNvSpPr>
          <p:nvPr>
            <p:ph type="ftr" sz="quarter" idx="11"/>
          </p:nvPr>
        </p:nvSpPr>
        <p:spPr/>
        <p:txBody>
          <a:bodyPr/>
          <a:lstStyle/>
          <a:p>
            <a:r>
              <a:rPr lang="en-US" smtClean="0"/>
              <a:t>Office of the National Coordinator for Health Information Technology</a:t>
            </a:r>
            <a:endParaRPr lang="en-US"/>
          </a:p>
        </p:txBody>
      </p:sp>
      <p:sp>
        <p:nvSpPr>
          <p:cNvPr id="7" name="Slide Number Placeholder 6"/>
          <p:cNvSpPr>
            <a:spLocks noGrp="1"/>
          </p:cNvSpPr>
          <p:nvPr>
            <p:ph type="sldNum" sz="quarter" idx="12"/>
          </p:nvPr>
        </p:nvSpPr>
        <p:spPr/>
        <p:txBody>
          <a:bodyPr/>
          <a:lstStyle/>
          <a:p>
            <a:fld id="{D04207AB-DC8F-4E13-8DC0-6025F5BF10CE}" type="slidenum">
              <a:rPr lang="en-US" smtClean="0"/>
              <a:pPr/>
              <a:t>‹#›</a:t>
            </a:fld>
            <a:endParaRPr lang="en-US"/>
          </a:p>
        </p:txBody>
      </p:sp>
    </p:spTree>
    <p:extLst>
      <p:ext uri="{BB962C8B-B14F-4D97-AF65-F5344CB8AC3E}">
        <p14:creationId xmlns:p14="http://schemas.microsoft.com/office/powerpoint/2010/main" val="511639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90816E-762E-4796-8991-0ED9E7303131}" type="datetime1">
              <a:rPr lang="en-US" smtClean="0"/>
              <a:t>1/20/2016</a:t>
            </a:fld>
            <a:endParaRPr lang="en-US"/>
          </a:p>
        </p:txBody>
      </p:sp>
      <p:sp>
        <p:nvSpPr>
          <p:cNvPr id="6" name="Footer Placeholder 5"/>
          <p:cNvSpPr>
            <a:spLocks noGrp="1"/>
          </p:cNvSpPr>
          <p:nvPr>
            <p:ph type="ftr" sz="quarter" idx="11"/>
          </p:nvPr>
        </p:nvSpPr>
        <p:spPr/>
        <p:txBody>
          <a:bodyPr/>
          <a:lstStyle/>
          <a:p>
            <a:r>
              <a:rPr lang="en-US" smtClean="0"/>
              <a:t>Office of the National Coordinator for Health Information Technology</a:t>
            </a:r>
            <a:endParaRPr lang="en-US"/>
          </a:p>
        </p:txBody>
      </p:sp>
      <p:sp>
        <p:nvSpPr>
          <p:cNvPr id="7" name="Slide Number Placeholder 6"/>
          <p:cNvSpPr>
            <a:spLocks noGrp="1"/>
          </p:cNvSpPr>
          <p:nvPr>
            <p:ph type="sldNum" sz="quarter" idx="12"/>
          </p:nvPr>
        </p:nvSpPr>
        <p:spPr/>
        <p:txBody>
          <a:bodyPr/>
          <a:lstStyle/>
          <a:p>
            <a:fld id="{D04207AB-DC8F-4E13-8DC0-6025F5BF10CE}" type="slidenum">
              <a:rPr lang="en-US" smtClean="0"/>
              <a:pPr/>
              <a:t>‹#›</a:t>
            </a:fld>
            <a:endParaRPr lang="en-US"/>
          </a:p>
        </p:txBody>
      </p:sp>
    </p:spTree>
    <p:extLst>
      <p:ext uri="{BB962C8B-B14F-4D97-AF65-F5344CB8AC3E}">
        <p14:creationId xmlns:p14="http://schemas.microsoft.com/office/powerpoint/2010/main" val="19051258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itle Placeholder 1"/>
          <p:cNvSpPr>
            <a:spLocks noGrp="1"/>
          </p:cNvSpPr>
          <p:nvPr>
            <p:ph type="title"/>
          </p:nvPr>
        </p:nvSpPr>
        <p:spPr>
          <a:xfrm>
            <a:off x="228600" y="0"/>
            <a:ext cx="8229600" cy="102076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0AFF8D-3CD1-4C56-8AF8-25BAB40E39CA}" type="datetime1">
              <a:rPr lang="en-US" smtClean="0"/>
              <a:t>1/20/2016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Office of the National Coordinator for Health Information Technology</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214023-1FD8-9D43-8D2B-FB377155174B}" type="slidenum">
              <a:rPr lang="en-US" smtClean="0"/>
              <a:pPr/>
              <a:t>‹#›</a:t>
            </a:fld>
            <a:endParaRPr lang="en-US" dirty="0"/>
          </a:p>
        </p:txBody>
      </p:sp>
    </p:spTree>
    <p:extLst>
      <p:ext uri="{BB962C8B-B14F-4D97-AF65-F5344CB8AC3E}">
        <p14:creationId xmlns:p14="http://schemas.microsoft.com/office/powerpoint/2010/main" val="19662731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l" defTabSz="914400" rtl="0" eaLnBrk="1" latinLnBrk="0" hangingPunct="1">
        <a:spcBef>
          <a:spcPct val="0"/>
        </a:spcBef>
        <a:buNone/>
        <a:defRPr sz="2800" b="1" kern="1200" spc="-100">
          <a:solidFill>
            <a:schemeClr val="bg1"/>
          </a:solidFill>
          <a:latin typeface="Calibri"/>
          <a:ea typeface="+mj-ea"/>
          <a:cs typeface="Calibri"/>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A3BE02-7F7E-4563-9CC5-F71ECBA9CD30}" type="datetime1">
              <a:rPr lang="en-US" smtClean="0"/>
              <a:t>1/20/2016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Office of the National Coordinator for Health Information Technology</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E9B457-0ADA-47CF-91FF-AF89DFBC2C9E}" type="slidenum">
              <a:rPr lang="en-US" smtClean="0"/>
              <a:t>‹#›</a:t>
            </a:fld>
            <a:endParaRPr lang="en-US"/>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4572"/>
            <a:ext cx="9143999" cy="6848856"/>
          </a:xfrm>
          <a:prstGeom prst="rect">
            <a:avLst/>
          </a:prstGeom>
        </p:spPr>
      </p:pic>
    </p:spTree>
    <p:extLst>
      <p:ext uri="{BB962C8B-B14F-4D97-AF65-F5344CB8AC3E}">
        <p14:creationId xmlns:p14="http://schemas.microsoft.com/office/powerpoint/2010/main" val="23087972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685800" y="3413730"/>
            <a:ext cx="7024359" cy="787190"/>
          </a:xfrm>
        </p:spPr>
        <p:txBody>
          <a:bodyPr>
            <a:noAutofit/>
          </a:bodyPr>
          <a:lstStyle/>
          <a:p>
            <a:pPr algn="l">
              <a:lnSpc>
                <a:spcPct val="70000"/>
              </a:lnSpc>
            </a:pPr>
            <a:r>
              <a:rPr lang="en-US" dirty="0" smtClean="0">
                <a:solidFill>
                  <a:schemeClr val="tx2">
                    <a:lumMod val="75000"/>
                  </a:schemeClr>
                </a:solidFill>
              </a:rPr>
              <a:t>Subtitle</a:t>
            </a:r>
            <a:endParaRPr lang="en-US" dirty="0">
              <a:solidFill>
                <a:schemeClr val="tx2">
                  <a:lumMod val="75000"/>
                </a:schemeClr>
              </a:solidFill>
            </a:endParaRPr>
          </a:p>
        </p:txBody>
      </p:sp>
      <p:sp>
        <p:nvSpPr>
          <p:cNvPr id="9" name="Title 8"/>
          <p:cNvSpPr>
            <a:spLocks noGrp="1"/>
          </p:cNvSpPr>
          <p:nvPr>
            <p:ph type="ctrTitle"/>
          </p:nvPr>
        </p:nvSpPr>
        <p:spPr>
          <a:xfrm>
            <a:off x="685800" y="2286001"/>
            <a:ext cx="7239000" cy="1143000"/>
          </a:xfrm>
        </p:spPr>
        <p:txBody>
          <a:bodyPr anchor="t" anchorCtr="0">
            <a:noAutofit/>
          </a:bodyPr>
          <a:lstStyle/>
          <a:p>
            <a:pPr>
              <a:lnSpc>
                <a:spcPct val="70000"/>
              </a:lnSpc>
            </a:pPr>
            <a:r>
              <a:rPr lang="en-US" sz="4800" dirty="0" smtClean="0">
                <a:solidFill>
                  <a:schemeClr val="tx2">
                    <a:lumMod val="75000"/>
                  </a:schemeClr>
                </a:solidFill>
              </a:rPr>
              <a:t>Title</a:t>
            </a:r>
            <a:endParaRPr lang="en-US" sz="4800" dirty="0">
              <a:solidFill>
                <a:schemeClr val="tx2">
                  <a:lumMod val="75000"/>
                </a:schemeClr>
              </a:solidFill>
            </a:endParaRPr>
          </a:p>
        </p:txBody>
      </p:sp>
      <p:sp>
        <p:nvSpPr>
          <p:cNvPr id="11" name="Subtitle 6"/>
          <p:cNvSpPr txBox="1">
            <a:spLocks/>
          </p:cNvSpPr>
          <p:nvPr/>
        </p:nvSpPr>
        <p:spPr>
          <a:xfrm>
            <a:off x="749300" y="5009850"/>
            <a:ext cx="7024359" cy="343501"/>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lnSpc>
                <a:spcPct val="70000"/>
              </a:lnSpc>
            </a:pPr>
            <a:r>
              <a:rPr lang="en-US" sz="2000" dirty="0" smtClean="0">
                <a:solidFill>
                  <a:schemeClr val="tx2">
                    <a:lumMod val="75000"/>
                  </a:schemeClr>
                </a:solidFill>
              </a:rPr>
              <a:t>Date</a:t>
            </a:r>
            <a:endParaRPr lang="en-US" sz="2000" dirty="0">
              <a:solidFill>
                <a:schemeClr val="tx2">
                  <a:lumMod val="75000"/>
                </a:schemeClr>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Subtitle 6"/>
          <p:cNvSpPr>
            <a:spLocks noGrp="1"/>
          </p:cNvSpPr>
          <p:nvPr/>
        </p:nvSpPr>
        <p:spPr>
          <a:xfrm>
            <a:off x="685800" y="4623010"/>
            <a:ext cx="7024359" cy="78719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lnSpc>
                <a:spcPct val="70000"/>
              </a:lnSpc>
            </a:pPr>
            <a:endParaRPr lang="en-US" dirty="0">
              <a:solidFill>
                <a:schemeClr val="tx2">
                  <a:lumMod val="75000"/>
                </a:schemeClr>
              </a:solidFill>
            </a:endParaRPr>
          </a:p>
          <a:p>
            <a:pPr algn="l">
              <a:lnSpc>
                <a:spcPct val="70000"/>
              </a:lnSpc>
            </a:pPr>
            <a:r>
              <a:rPr lang="en-US" dirty="0" err="1" smtClean="0">
                <a:solidFill>
                  <a:schemeClr val="tx2">
                    <a:lumMod val="75000"/>
                  </a:schemeClr>
                </a:solidFill>
              </a:rPr>
              <a:t>Cris</a:t>
            </a:r>
            <a:r>
              <a:rPr lang="en-US" dirty="0" smtClean="0">
                <a:solidFill>
                  <a:schemeClr val="tx2">
                    <a:lumMod val="75000"/>
                  </a:schemeClr>
                </a:solidFill>
              </a:rPr>
              <a:t> Ross, co-chair</a:t>
            </a:r>
          </a:p>
          <a:p>
            <a:pPr algn="l">
              <a:lnSpc>
                <a:spcPct val="70000"/>
              </a:lnSpc>
            </a:pPr>
            <a:r>
              <a:rPr lang="en-US" dirty="0" smtClean="0">
                <a:solidFill>
                  <a:schemeClr val="tx2">
                    <a:lumMod val="75000"/>
                  </a:schemeClr>
                </a:solidFill>
              </a:rPr>
              <a:t>Anita </a:t>
            </a:r>
            <a:r>
              <a:rPr lang="en-US" dirty="0" err="1" smtClean="0">
                <a:solidFill>
                  <a:schemeClr val="tx2">
                    <a:lumMod val="75000"/>
                  </a:schemeClr>
                </a:solidFill>
              </a:rPr>
              <a:t>Somplasky</a:t>
            </a:r>
            <a:r>
              <a:rPr lang="en-US" dirty="0" smtClean="0">
                <a:solidFill>
                  <a:schemeClr val="tx2">
                    <a:lumMod val="75000"/>
                  </a:schemeClr>
                </a:solidFill>
              </a:rPr>
              <a:t>, co-chair</a:t>
            </a:r>
          </a:p>
          <a:p>
            <a:pPr algn="l">
              <a:lnSpc>
                <a:spcPct val="70000"/>
              </a:lnSpc>
            </a:pPr>
            <a:endParaRPr lang="en-US" dirty="0">
              <a:solidFill>
                <a:schemeClr val="tx2">
                  <a:lumMod val="75000"/>
                </a:schemeClr>
              </a:solidFill>
            </a:endParaRPr>
          </a:p>
          <a:p>
            <a:pPr algn="l">
              <a:lnSpc>
                <a:spcPct val="70000"/>
              </a:lnSpc>
            </a:pPr>
            <a:r>
              <a:rPr lang="en-US" sz="2000" dirty="0" smtClean="0">
                <a:solidFill>
                  <a:schemeClr val="tx2">
                    <a:lumMod val="75000"/>
                  </a:schemeClr>
                </a:solidFill>
              </a:rPr>
              <a:t>January 20, 2016</a:t>
            </a:r>
          </a:p>
          <a:p>
            <a:pPr algn="l">
              <a:lnSpc>
                <a:spcPct val="70000"/>
              </a:lnSpc>
            </a:pPr>
            <a:endParaRPr lang="en-US" dirty="0">
              <a:solidFill>
                <a:schemeClr val="tx2">
                  <a:lumMod val="75000"/>
                </a:schemeClr>
              </a:solidFill>
            </a:endParaRPr>
          </a:p>
          <a:p>
            <a:pPr algn="l">
              <a:lnSpc>
                <a:spcPct val="70000"/>
              </a:lnSpc>
            </a:pPr>
            <a:endParaRPr lang="en-US" dirty="0">
              <a:solidFill>
                <a:schemeClr val="tx2">
                  <a:lumMod val="75000"/>
                </a:schemeClr>
              </a:solidFill>
            </a:endParaRPr>
          </a:p>
        </p:txBody>
      </p:sp>
      <p:sp>
        <p:nvSpPr>
          <p:cNvPr id="8" name="Title 8"/>
          <p:cNvSpPr>
            <a:spLocks noGrp="1"/>
          </p:cNvSpPr>
          <p:nvPr/>
        </p:nvSpPr>
        <p:spPr>
          <a:xfrm>
            <a:off x="685800" y="2209801"/>
            <a:ext cx="8229600" cy="1143000"/>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2800" b="1" kern="1200" spc="-100">
                <a:solidFill>
                  <a:schemeClr val="bg1"/>
                </a:solidFill>
                <a:latin typeface="Calibri"/>
                <a:ea typeface="+mj-ea"/>
                <a:cs typeface="Calibri"/>
              </a:defRPr>
            </a:lvl1pPr>
          </a:lstStyle>
          <a:p>
            <a:pPr marL="0" marR="0">
              <a:spcBef>
                <a:spcPts val="0"/>
              </a:spcBef>
              <a:spcAft>
                <a:spcPts val="1500"/>
              </a:spcAft>
            </a:pPr>
            <a:r>
              <a:rPr lang="en-US" sz="4000" kern="1400" spc="25" dirty="0">
                <a:solidFill>
                  <a:srgbClr val="17365D"/>
                </a:solidFill>
                <a:ea typeface="MS Gothic"/>
                <a:cs typeface="Times New Roman"/>
              </a:rPr>
              <a:t>Certified Technology Comparison </a:t>
            </a:r>
            <a:r>
              <a:rPr lang="en-US" sz="4000" kern="1400" spc="25" dirty="0" smtClean="0">
                <a:solidFill>
                  <a:srgbClr val="17365D"/>
                </a:solidFill>
                <a:ea typeface="MS Gothic"/>
                <a:cs typeface="Times New Roman"/>
              </a:rPr>
              <a:t>(CTC) Task Force </a:t>
            </a:r>
          </a:p>
          <a:p>
            <a:pPr marL="0" marR="0">
              <a:spcBef>
                <a:spcPts val="0"/>
              </a:spcBef>
              <a:spcAft>
                <a:spcPts val="1500"/>
              </a:spcAft>
            </a:pPr>
            <a:r>
              <a:rPr lang="en-US" sz="4000" kern="1400" spc="25" dirty="0" smtClean="0">
                <a:solidFill>
                  <a:srgbClr val="17365D"/>
                </a:solidFill>
                <a:ea typeface="MS Gothic"/>
                <a:cs typeface="Times New Roman"/>
              </a:rPr>
              <a:t>Final Recommendations</a:t>
            </a:r>
          </a:p>
        </p:txBody>
      </p:sp>
      <p:sp>
        <p:nvSpPr>
          <p:cNvPr id="10" name="Subtitle 6"/>
          <p:cNvSpPr txBox="1">
            <a:spLocks/>
          </p:cNvSpPr>
          <p:nvPr/>
        </p:nvSpPr>
        <p:spPr>
          <a:xfrm>
            <a:off x="749300" y="4933650"/>
            <a:ext cx="7024359" cy="857550"/>
          </a:xfrm>
          <a:prstGeom prst="rect">
            <a:avLst/>
          </a:prstGeom>
        </p:spPr>
        <p:txBody>
          <a:bodyPr vert="horz" lIns="91440" tIns="45720" rIns="91440" bIns="4572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70000"/>
              </a:lnSpc>
            </a:pPr>
            <a:endParaRPr lang="en-US" sz="2000" dirty="0" smtClean="0">
              <a:solidFill>
                <a:schemeClr val="tx2">
                  <a:lumMod val="75000"/>
                </a:schemeClr>
              </a:solidFill>
            </a:endParaRPr>
          </a:p>
          <a:p>
            <a:pPr algn="l">
              <a:lnSpc>
                <a:spcPct val="70000"/>
              </a:lnSpc>
            </a:pPr>
            <a:endParaRPr lang="en-US" sz="2000"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tx1">
                    <a:lumMod val="75000"/>
                    <a:lumOff val="25000"/>
                  </a:schemeClr>
                </a:solidFill>
              </a:rPr>
              <a:t>Recommendations</a:t>
            </a:r>
            <a:endParaRPr lang="en-US" dirty="0">
              <a:solidFill>
                <a:schemeClr val="tx1">
                  <a:lumMod val="75000"/>
                  <a:lumOff val="25000"/>
                </a:schemeClr>
              </a:solidFill>
            </a:endParaRPr>
          </a:p>
        </p:txBody>
      </p:sp>
      <p:sp>
        <p:nvSpPr>
          <p:cNvPr id="6" name="Text Placeholder 5"/>
          <p:cNvSpPr>
            <a:spLocks noGrp="1"/>
          </p:cNvSpPr>
          <p:nvPr>
            <p:ph type="body" idx="1"/>
          </p:nvPr>
        </p:nvSpPr>
        <p:spPr/>
        <p:txBody>
          <a:bodyPr/>
          <a:lstStyle/>
          <a:p>
            <a:endParaRPr lang="en-US"/>
          </a:p>
        </p:txBody>
      </p:sp>
      <p:sp>
        <p:nvSpPr>
          <p:cNvPr id="4" name="Slide Number Placeholder 3"/>
          <p:cNvSpPr>
            <a:spLocks noGrp="1"/>
          </p:cNvSpPr>
          <p:nvPr>
            <p:ph type="sldNum" sz="quarter" idx="12"/>
          </p:nvPr>
        </p:nvSpPr>
        <p:spPr/>
        <p:txBody>
          <a:bodyPr/>
          <a:lstStyle/>
          <a:p>
            <a:fld id="{D04207AB-DC8F-4E13-8DC0-6025F5BF10CE}" type="slidenum">
              <a:rPr lang="en-US" smtClean="0"/>
              <a:pPr/>
              <a:t>9</a:t>
            </a:fld>
            <a:endParaRPr lang="en-US"/>
          </a:p>
        </p:txBody>
      </p:sp>
    </p:spTree>
    <p:extLst>
      <p:ext uri="{BB962C8B-B14F-4D97-AF65-F5344CB8AC3E}">
        <p14:creationId xmlns:p14="http://schemas.microsoft.com/office/powerpoint/2010/main" val="5824956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5943600" cy="1020762"/>
          </a:xfrm>
        </p:spPr>
        <p:txBody>
          <a:bodyPr>
            <a:normAutofit fontScale="90000"/>
          </a:bodyPr>
          <a:lstStyle/>
          <a:p>
            <a:r>
              <a:rPr lang="en-US" dirty="0"/>
              <a:t>Specific comparison tool information needs, </a:t>
            </a:r>
            <a:br>
              <a:rPr lang="en-US" dirty="0"/>
            </a:br>
            <a:r>
              <a:rPr lang="en-US" dirty="0"/>
              <a:t>and recommendations on filling those needs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916619753"/>
              </p:ext>
            </p:extLst>
          </p:nvPr>
        </p:nvGraphicFramePr>
        <p:xfrm>
          <a:off x="533400" y="1295401"/>
          <a:ext cx="8077200" cy="5105399"/>
        </p:xfrm>
        <a:graphic>
          <a:graphicData uri="http://schemas.openxmlformats.org/drawingml/2006/table">
            <a:tbl>
              <a:tblPr firstRow="1" bandRow="1">
                <a:tableStyleId>{5C22544A-7EE6-4342-B048-85BDC9FD1C3A}</a:tableStyleId>
              </a:tblPr>
              <a:tblGrid>
                <a:gridCol w="2019300"/>
                <a:gridCol w="2853721"/>
                <a:gridCol w="3204179"/>
              </a:tblGrid>
              <a:tr h="898958">
                <a:tc>
                  <a:txBody>
                    <a:bodyPr/>
                    <a:lstStyle/>
                    <a:p>
                      <a:endParaRPr lang="en-US" dirty="0"/>
                    </a:p>
                  </a:txBody>
                  <a:tcPr/>
                </a:tc>
                <a:tc>
                  <a:txBody>
                    <a:bodyPr/>
                    <a:lstStyle/>
                    <a:p>
                      <a:pPr algn="ctr"/>
                      <a:r>
                        <a:rPr lang="en-US" dirty="0" smtClean="0"/>
                        <a:t>Federal expanded role</a:t>
                      </a:r>
                    </a:p>
                    <a:p>
                      <a:pPr algn="ctr"/>
                      <a:r>
                        <a:rPr lang="en-US" sz="1600" baseline="0" dirty="0" smtClean="0"/>
                        <a:t>(data reported through CHPL </a:t>
                      </a:r>
                    </a:p>
                    <a:p>
                      <a:pPr algn="ctr"/>
                      <a:r>
                        <a:rPr lang="en-US" sz="1600" baseline="0" dirty="0" smtClean="0"/>
                        <a:t>or similar mechanism)</a:t>
                      </a:r>
                      <a:endParaRPr lang="en-US" sz="1600" dirty="0"/>
                    </a:p>
                  </a:txBody>
                  <a:tcPr/>
                </a:tc>
                <a:tc>
                  <a:txBody>
                    <a:bodyPr/>
                    <a:lstStyle/>
                    <a:p>
                      <a:pPr algn="ctr"/>
                      <a:r>
                        <a:rPr lang="en-US" dirty="0" smtClean="0"/>
                        <a:t>Stakeholder</a:t>
                      </a:r>
                      <a:r>
                        <a:rPr lang="en-US" baseline="0" dirty="0" smtClean="0"/>
                        <a:t> e</a:t>
                      </a:r>
                      <a:r>
                        <a:rPr lang="en-US" dirty="0" smtClean="0"/>
                        <a:t>xpanded</a:t>
                      </a:r>
                      <a:r>
                        <a:rPr lang="en-US" baseline="0" dirty="0" smtClean="0"/>
                        <a:t> role </a:t>
                      </a:r>
                    </a:p>
                    <a:p>
                      <a:pPr algn="ctr"/>
                      <a:r>
                        <a:rPr lang="en-US" sz="1600" baseline="0" dirty="0" smtClean="0"/>
                        <a:t>(include information in comparison tools as appropriate)</a:t>
                      </a:r>
                      <a:endParaRPr lang="en-US" sz="1600" dirty="0" smtClean="0"/>
                    </a:p>
                  </a:txBody>
                  <a:tcPr/>
                </a:tc>
              </a:tr>
              <a:tr h="1458685">
                <a:tc>
                  <a:txBody>
                    <a:bodyPr/>
                    <a:lstStyle/>
                    <a:p>
                      <a:r>
                        <a:rPr lang="en-US" dirty="0" smtClean="0"/>
                        <a:t>Targeted market</a:t>
                      </a:r>
                      <a:endParaRPr lang="en-US" dirty="0"/>
                    </a:p>
                  </a:txBody>
                  <a:tcPr anchor="ctr"/>
                </a:tc>
                <a:tc>
                  <a:txBody>
                    <a:bodyPr/>
                    <a:lstStyle/>
                    <a:p>
                      <a:r>
                        <a:rPr lang="en-US" dirty="0" smtClean="0"/>
                        <a:t>Voluntary reporting by developers on previously identified categories</a:t>
                      </a:r>
                    </a:p>
                  </a:txBody>
                  <a:tcPr anchor="ctr"/>
                </a:tc>
                <a:tc>
                  <a:txBody>
                    <a:bodyPr/>
                    <a:lstStyle/>
                    <a:p>
                      <a:r>
                        <a:rPr lang="en-US" dirty="0" smtClean="0"/>
                        <a:t>Include only </a:t>
                      </a:r>
                      <a:r>
                        <a:rPr lang="en-US" baseline="0" dirty="0" smtClean="0"/>
                        <a:t>audience-specific  information or provide filters to limit search parameters by provider/practice characteristics</a:t>
                      </a:r>
                      <a:endParaRPr lang="en-US" dirty="0" smtClean="0"/>
                    </a:p>
                  </a:txBody>
                  <a:tcPr anchor="ctr"/>
                </a:tc>
              </a:tr>
              <a:tr h="1322994">
                <a:tc>
                  <a:txBody>
                    <a:bodyPr/>
                    <a:lstStyle/>
                    <a:p>
                      <a:r>
                        <a:rPr lang="en-US" dirty="0" smtClean="0"/>
                        <a:t>Usability</a:t>
                      </a:r>
                      <a:endParaRPr lang="en-US" dirty="0"/>
                    </a:p>
                  </a:txBody>
                  <a:tcPr anchor="ctr"/>
                </a:tc>
                <a:tc>
                  <a:txBody>
                    <a:bodyPr/>
                    <a:lstStyle/>
                    <a:p>
                      <a:pPr marL="285750" indent="-285750">
                        <a:buFont typeface="Arial" panose="020B0604020202020204" pitchFamily="34" charset="0"/>
                        <a:buChar char="•"/>
                      </a:pPr>
                      <a:r>
                        <a:rPr lang="en-US" dirty="0" smtClean="0"/>
                        <a:t>Formal </a:t>
                      </a:r>
                      <a:r>
                        <a:rPr lang="en-US" baseline="0" dirty="0" smtClean="0"/>
                        <a:t>evaluations based on objective data</a:t>
                      </a:r>
                    </a:p>
                    <a:p>
                      <a:pPr marL="285750" indent="-285750">
                        <a:buFont typeface="Arial" panose="020B0604020202020204" pitchFamily="34" charset="0"/>
                        <a:buChar char="•"/>
                      </a:pPr>
                      <a:r>
                        <a:rPr lang="en-US" baseline="0" dirty="0" smtClean="0"/>
                        <a:t>Make safety surveillance data public</a:t>
                      </a:r>
                      <a:endParaRPr lang="en-US" dirty="0"/>
                    </a:p>
                  </a:txBody>
                  <a:tcPr anchor="ctr"/>
                </a:tc>
                <a:tc>
                  <a:txBody>
                    <a:bodyPr/>
                    <a:lstStyle/>
                    <a:p>
                      <a:r>
                        <a:rPr lang="en-US" dirty="0" smtClean="0"/>
                        <a:t>Peer-to-peer/ crowd-sourcing</a:t>
                      </a:r>
                      <a:r>
                        <a:rPr lang="en-US" baseline="0" dirty="0" smtClean="0"/>
                        <a:t> subjective reviews</a:t>
                      </a:r>
                      <a:endParaRPr lang="en-US" dirty="0"/>
                    </a:p>
                  </a:txBody>
                  <a:tcPr anchor="ctr"/>
                </a:tc>
              </a:tr>
              <a:tr h="712381">
                <a:tc>
                  <a:txBody>
                    <a:bodyPr/>
                    <a:lstStyle/>
                    <a:p>
                      <a:r>
                        <a:rPr lang="en-US" dirty="0" smtClean="0"/>
                        <a:t>Product</a:t>
                      </a:r>
                      <a:r>
                        <a:rPr lang="en-US" baseline="0" dirty="0" smtClean="0"/>
                        <a:t> cost</a:t>
                      </a:r>
                      <a:endParaRPr lang="en-US" dirty="0"/>
                    </a:p>
                  </a:txBody>
                  <a:tcPr anchor="ctr"/>
                </a:tc>
                <a:tc>
                  <a:txBody>
                    <a:bodyPr/>
                    <a:lstStyle/>
                    <a:p>
                      <a:r>
                        <a:rPr lang="en-US" dirty="0" smtClean="0"/>
                        <a:t>Base costs </a:t>
                      </a:r>
                      <a:endParaRPr lang="en-US" dirty="0"/>
                    </a:p>
                  </a:txBody>
                  <a:tcPr anchor="ctr"/>
                </a:tc>
                <a:tc>
                  <a:txBody>
                    <a:bodyPr/>
                    <a:lstStyle/>
                    <a:p>
                      <a:r>
                        <a:rPr lang="en-US" dirty="0" smtClean="0"/>
                        <a:t>Peer-to-peer</a:t>
                      </a:r>
                      <a:r>
                        <a:rPr lang="en-US" baseline="0" dirty="0" smtClean="0"/>
                        <a:t> reviews regarding price=expectations</a:t>
                      </a:r>
                      <a:endParaRPr lang="en-US" dirty="0"/>
                    </a:p>
                  </a:txBody>
                  <a:tcPr anchor="ctr"/>
                </a:tc>
              </a:tr>
              <a:tr h="712381">
                <a:tc>
                  <a:txBody>
                    <a:bodyPr/>
                    <a:lstStyle/>
                    <a:p>
                      <a:r>
                        <a:rPr lang="en-US" dirty="0" smtClean="0"/>
                        <a:t>Overall satisfaction</a:t>
                      </a:r>
                      <a:endParaRPr lang="en-US" dirty="0"/>
                    </a:p>
                  </a:txBody>
                  <a:tcPr anchor="ctr"/>
                </a:tc>
                <a:tc>
                  <a:txBody>
                    <a:bodyPr/>
                    <a:lstStyle/>
                    <a:p>
                      <a:r>
                        <a:rPr lang="en-US" dirty="0" smtClean="0"/>
                        <a:t>n/a</a:t>
                      </a:r>
                      <a:endParaRPr lang="en-US" dirty="0"/>
                    </a:p>
                  </a:txBody>
                  <a:tcPr anchor="ctr"/>
                </a:tc>
                <a:tc>
                  <a:txBody>
                    <a:bodyPr/>
                    <a:lstStyle/>
                    <a:p>
                      <a:r>
                        <a:rPr lang="en-US" dirty="0" smtClean="0"/>
                        <a:t>Peer-to-peer reviews</a:t>
                      </a:r>
                      <a:endParaRPr lang="en-US" dirty="0"/>
                    </a:p>
                  </a:txBody>
                  <a:tcPr anchor="ctr"/>
                </a:tc>
              </a:tr>
            </a:tbl>
          </a:graphicData>
        </a:graphic>
      </p:graphicFrame>
      <p:sp>
        <p:nvSpPr>
          <p:cNvPr id="4" name="Slide Number Placeholder 3"/>
          <p:cNvSpPr>
            <a:spLocks noGrp="1"/>
          </p:cNvSpPr>
          <p:nvPr>
            <p:ph type="sldNum" sz="quarter" idx="12"/>
          </p:nvPr>
        </p:nvSpPr>
        <p:spPr/>
        <p:txBody>
          <a:bodyPr/>
          <a:lstStyle/>
          <a:p>
            <a:fld id="{D04207AB-DC8F-4E13-8DC0-6025F5BF10CE}" type="slidenum">
              <a:rPr lang="en-US" smtClean="0"/>
              <a:pPr/>
              <a:t>10</a:t>
            </a:fld>
            <a:endParaRPr lang="en-US"/>
          </a:p>
        </p:txBody>
      </p:sp>
    </p:spTree>
    <p:extLst>
      <p:ext uri="{BB962C8B-B14F-4D97-AF65-F5344CB8AC3E}">
        <p14:creationId xmlns:p14="http://schemas.microsoft.com/office/powerpoint/2010/main" val="14341174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019800" cy="1020762"/>
          </a:xfrm>
        </p:spPr>
        <p:txBody>
          <a:bodyPr>
            <a:normAutofit fontScale="90000"/>
          </a:bodyPr>
          <a:lstStyle/>
          <a:p>
            <a:r>
              <a:rPr lang="en-US" dirty="0" smtClean="0"/>
              <a:t>Specific comparison tool information needs, </a:t>
            </a:r>
            <a:br>
              <a:rPr lang="en-US" dirty="0" smtClean="0"/>
            </a:br>
            <a:r>
              <a:rPr lang="en-US" dirty="0" smtClean="0"/>
              <a:t>and recommendations on filling those needs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772752489"/>
              </p:ext>
            </p:extLst>
          </p:nvPr>
        </p:nvGraphicFramePr>
        <p:xfrm>
          <a:off x="381000" y="1478279"/>
          <a:ext cx="8458200" cy="4846320"/>
        </p:xfrm>
        <a:graphic>
          <a:graphicData uri="http://schemas.openxmlformats.org/drawingml/2006/table">
            <a:tbl>
              <a:tblPr firstRow="1" bandRow="1">
                <a:tableStyleId>{5C22544A-7EE6-4342-B048-85BDC9FD1C3A}</a:tableStyleId>
              </a:tblPr>
              <a:tblGrid>
                <a:gridCol w="1752600"/>
                <a:gridCol w="3505200"/>
                <a:gridCol w="3200400"/>
              </a:tblGrid>
              <a:tr h="879641">
                <a:tc>
                  <a:txBody>
                    <a:bodyPr/>
                    <a:lstStyle/>
                    <a:p>
                      <a:endParaRPr lang="en-US" dirty="0"/>
                    </a:p>
                  </a:txBody>
                  <a:tcPr/>
                </a:tc>
                <a:tc>
                  <a:txBody>
                    <a:bodyPr/>
                    <a:lstStyle/>
                    <a:p>
                      <a:pPr algn="ctr"/>
                      <a:r>
                        <a:rPr lang="en-US" dirty="0" smtClean="0"/>
                        <a:t>Federal expanded role</a:t>
                      </a:r>
                    </a:p>
                    <a:p>
                      <a:pPr algn="ctr"/>
                      <a:r>
                        <a:rPr lang="en-US" sz="1600" baseline="0" dirty="0" smtClean="0"/>
                        <a:t>(data reported through CHPL </a:t>
                      </a:r>
                    </a:p>
                    <a:p>
                      <a:pPr algn="ctr"/>
                      <a:r>
                        <a:rPr lang="en-US" sz="1600" baseline="0" dirty="0" smtClean="0"/>
                        <a:t>or similar mechanism)</a:t>
                      </a:r>
                      <a:endParaRPr lang="en-US" sz="1600" dirty="0"/>
                    </a:p>
                  </a:txBody>
                  <a:tcPr/>
                </a:tc>
                <a:tc>
                  <a:txBody>
                    <a:bodyPr/>
                    <a:lstStyle/>
                    <a:p>
                      <a:pPr algn="ctr"/>
                      <a:r>
                        <a:rPr lang="en-US" dirty="0" smtClean="0"/>
                        <a:t>Stakeholder</a:t>
                      </a:r>
                      <a:r>
                        <a:rPr lang="en-US" baseline="0" dirty="0" smtClean="0"/>
                        <a:t> e</a:t>
                      </a:r>
                      <a:r>
                        <a:rPr lang="en-US" dirty="0" smtClean="0"/>
                        <a:t>xpanded</a:t>
                      </a:r>
                      <a:r>
                        <a:rPr lang="en-US" baseline="0" dirty="0" smtClean="0"/>
                        <a:t> role </a:t>
                      </a:r>
                    </a:p>
                    <a:p>
                      <a:pPr algn="ctr"/>
                      <a:r>
                        <a:rPr lang="en-US" sz="1600" baseline="0" dirty="0" smtClean="0"/>
                        <a:t>(include information in comparison tools as appropriate)</a:t>
                      </a:r>
                      <a:endParaRPr lang="en-US" sz="1600" dirty="0" smtClean="0"/>
                    </a:p>
                  </a:txBody>
                  <a:tcPr/>
                </a:tc>
              </a:tr>
              <a:tr h="2074623">
                <a:tc>
                  <a:txBody>
                    <a:bodyPr/>
                    <a:lstStyle/>
                    <a:p>
                      <a:r>
                        <a:rPr lang="en-US" dirty="0" smtClean="0"/>
                        <a:t>Quality metrics and population health</a:t>
                      </a:r>
                      <a:endParaRPr lang="en-US" dirty="0"/>
                    </a:p>
                  </a:txBody>
                  <a:tcPr anchor="ctr"/>
                </a:tc>
                <a:tc>
                  <a:txBody>
                    <a:bodyPr/>
                    <a:lstStyle/>
                    <a:p>
                      <a:pPr marL="0" indent="0">
                        <a:buFont typeface="Arial" panose="020B0604020202020204" pitchFamily="34" charset="0"/>
                        <a:buNone/>
                      </a:pPr>
                      <a:r>
                        <a:rPr lang="en-US" baseline="0" smtClean="0"/>
                        <a:t>Voluntary </a:t>
                      </a:r>
                      <a:r>
                        <a:rPr lang="en-US" baseline="0" dirty="0" smtClean="0"/>
                        <a:t>developer reporting:</a:t>
                      </a:r>
                    </a:p>
                    <a:p>
                      <a:pPr marL="285750" indent="-285750">
                        <a:buFont typeface="Arial" panose="020B0604020202020204" pitchFamily="34" charset="0"/>
                        <a:buChar char="•"/>
                      </a:pPr>
                      <a:r>
                        <a:rPr lang="en-US" baseline="0" dirty="0" smtClean="0"/>
                        <a:t>Exportable data file types</a:t>
                      </a:r>
                    </a:p>
                    <a:p>
                      <a:pPr marL="285750" indent="-285750">
                        <a:buFont typeface="Arial" panose="020B0604020202020204" pitchFamily="34" charset="0"/>
                        <a:buChar char="•"/>
                      </a:pPr>
                      <a:r>
                        <a:rPr lang="en-US" baseline="0" dirty="0" smtClean="0"/>
                        <a:t>Reporting capabilities (continuous, 1-2Xs/</a:t>
                      </a:r>
                      <a:r>
                        <a:rPr lang="en-US" baseline="0" dirty="0" err="1" smtClean="0"/>
                        <a:t>yr</a:t>
                      </a:r>
                      <a:r>
                        <a:rPr lang="en-US" baseline="0" dirty="0" smtClean="0"/>
                        <a:t>, </a:t>
                      </a:r>
                      <a:r>
                        <a:rPr lang="en-US" baseline="0" dirty="0" err="1" smtClean="0"/>
                        <a:t>etc</a:t>
                      </a:r>
                      <a:r>
                        <a:rPr lang="en-US" baseline="0" dirty="0" smtClean="0"/>
                        <a:t>)</a:t>
                      </a:r>
                    </a:p>
                  </a:txBody>
                  <a:tcPr anchor="ctr"/>
                </a:tc>
                <a:tc>
                  <a:txBody>
                    <a:bodyPr/>
                    <a:lstStyle/>
                    <a:p>
                      <a:r>
                        <a:rPr lang="en-US" dirty="0" smtClean="0"/>
                        <a:t>Metrics</a:t>
                      </a:r>
                      <a:r>
                        <a:rPr lang="en-US" baseline="0" dirty="0" smtClean="0"/>
                        <a:t> certified for non-federal VBPs*</a:t>
                      </a:r>
                      <a:endParaRPr lang="en-US" dirty="0"/>
                    </a:p>
                  </a:txBody>
                  <a:tcPr anchor="ctr"/>
                </a:tc>
              </a:tr>
              <a:tr h="1892056">
                <a:tc>
                  <a:txBody>
                    <a:bodyPr/>
                    <a:lstStyle/>
                    <a:p>
                      <a:r>
                        <a:rPr lang="en-US" dirty="0" smtClean="0"/>
                        <a:t>Product integration</a:t>
                      </a:r>
                      <a:endParaRPr lang="en-US" dirty="0"/>
                    </a:p>
                  </a:txBody>
                  <a:tcPr anchor="ctr"/>
                </a:tc>
                <a:tc>
                  <a:txBody>
                    <a:bodyPr/>
                    <a:lstStyle/>
                    <a:p>
                      <a:r>
                        <a:rPr lang="en-US" baseline="0" dirty="0" smtClean="0"/>
                        <a:t>Voluntary developer reporting:</a:t>
                      </a:r>
                    </a:p>
                    <a:p>
                      <a:pPr marL="285750" indent="-285750">
                        <a:buFont typeface="Arial" panose="020B0604020202020204" pitchFamily="34" charset="0"/>
                        <a:buChar char="•"/>
                      </a:pPr>
                      <a:r>
                        <a:rPr lang="en-US" baseline="0" dirty="0" smtClean="0"/>
                        <a:t>Number and type of products successfully connected</a:t>
                      </a:r>
                    </a:p>
                    <a:p>
                      <a:pPr marL="285750" indent="-285750">
                        <a:buFont typeface="Arial" panose="020B0604020202020204" pitchFamily="34" charset="0"/>
                        <a:buChar char="•"/>
                      </a:pPr>
                      <a:r>
                        <a:rPr lang="en-US" baseline="0" dirty="0" smtClean="0"/>
                        <a:t>Which products connected to</a:t>
                      </a:r>
                    </a:p>
                    <a:p>
                      <a:pPr marL="285750" indent="-285750">
                        <a:buFont typeface="Arial" panose="020B0604020202020204" pitchFamily="34" charset="0"/>
                        <a:buChar char="•"/>
                      </a:pPr>
                      <a:r>
                        <a:rPr lang="en-US" baseline="0" dirty="0" smtClean="0"/>
                        <a:t>Number and type of devices supported</a:t>
                      </a:r>
                    </a:p>
                  </a:txBody>
                  <a:tcPr anchor="ctr"/>
                </a:tc>
                <a:tc>
                  <a:txBody>
                    <a:bodyPr/>
                    <a:lstStyle/>
                    <a:p>
                      <a:r>
                        <a:rPr lang="en-US" dirty="0" smtClean="0"/>
                        <a:t>Subjective</a:t>
                      </a:r>
                      <a:r>
                        <a:rPr lang="en-US" baseline="0" dirty="0" smtClean="0"/>
                        <a:t> reviews on ease of installation and use</a:t>
                      </a:r>
                      <a:endParaRPr lang="en-US" dirty="0"/>
                    </a:p>
                  </a:txBody>
                  <a:tcPr anchor="ctr"/>
                </a:tc>
              </a:tr>
            </a:tbl>
          </a:graphicData>
        </a:graphic>
      </p:graphicFrame>
      <p:sp>
        <p:nvSpPr>
          <p:cNvPr id="4" name="Slide Number Placeholder 3"/>
          <p:cNvSpPr>
            <a:spLocks noGrp="1"/>
          </p:cNvSpPr>
          <p:nvPr>
            <p:ph type="sldNum" sz="quarter" idx="12"/>
          </p:nvPr>
        </p:nvSpPr>
        <p:spPr/>
        <p:txBody>
          <a:bodyPr/>
          <a:lstStyle/>
          <a:p>
            <a:fld id="{D04207AB-DC8F-4E13-8DC0-6025F5BF10CE}" type="slidenum">
              <a:rPr lang="en-US" smtClean="0"/>
              <a:pPr/>
              <a:t>11</a:t>
            </a:fld>
            <a:endParaRPr lang="en-US"/>
          </a:p>
        </p:txBody>
      </p:sp>
      <p:sp>
        <p:nvSpPr>
          <p:cNvPr id="7" name="TextBox 6"/>
          <p:cNvSpPr txBox="1"/>
          <p:nvPr/>
        </p:nvSpPr>
        <p:spPr>
          <a:xfrm>
            <a:off x="3124200" y="6488668"/>
            <a:ext cx="3048000" cy="369332"/>
          </a:xfrm>
          <a:prstGeom prst="rect">
            <a:avLst/>
          </a:prstGeom>
          <a:noFill/>
        </p:spPr>
        <p:txBody>
          <a:bodyPr wrap="square" rtlCol="0">
            <a:spAutoFit/>
          </a:bodyPr>
          <a:lstStyle/>
          <a:p>
            <a:r>
              <a:rPr lang="en-US" dirty="0" smtClean="0"/>
              <a:t>*VBP=Value-based program</a:t>
            </a:r>
            <a:endParaRPr lang="en-US" dirty="0"/>
          </a:p>
        </p:txBody>
      </p:sp>
    </p:spTree>
    <p:extLst>
      <p:ext uri="{BB962C8B-B14F-4D97-AF65-F5344CB8AC3E}">
        <p14:creationId xmlns:p14="http://schemas.microsoft.com/office/powerpoint/2010/main" val="25821676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5943600" cy="1020762"/>
          </a:xfrm>
        </p:spPr>
        <p:txBody>
          <a:bodyPr/>
          <a:lstStyle/>
          <a:p>
            <a:r>
              <a:rPr lang="en-US" dirty="0" smtClean="0"/>
              <a:t>Recommendations</a:t>
            </a: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en-US" dirty="0" smtClean="0"/>
              <a:t>ONC should:</a:t>
            </a:r>
          </a:p>
          <a:p>
            <a:pPr marL="514350" indent="-514350">
              <a:buFont typeface="+mj-lt"/>
              <a:buAutoNum type="arabicPeriod"/>
            </a:pPr>
            <a:r>
              <a:rPr lang="en-US" dirty="0"/>
              <a:t>Advance data sources like CHPL </a:t>
            </a:r>
            <a:r>
              <a:rPr lang="en-US" dirty="0" smtClean="0"/>
              <a:t>as an information resource for </a:t>
            </a:r>
            <a:r>
              <a:rPr lang="en-US" dirty="0"/>
              <a:t>private </a:t>
            </a:r>
            <a:r>
              <a:rPr lang="en-US" dirty="0" smtClean="0"/>
              <a:t>sector tools </a:t>
            </a:r>
            <a:endParaRPr lang="en-US" dirty="0"/>
          </a:p>
          <a:p>
            <a:pPr marL="514350" indent="-514350">
              <a:buFont typeface="+mj-lt"/>
              <a:buAutoNum type="arabicPeriod"/>
            </a:pPr>
            <a:r>
              <a:rPr lang="en-US" dirty="0"/>
              <a:t>Contract with one or more tool vendors to ensure tools are accessible to, and meet the needs of, specialty and small practice </a:t>
            </a:r>
            <a:r>
              <a:rPr lang="en-US" dirty="0" smtClean="0"/>
              <a:t>providers</a:t>
            </a:r>
          </a:p>
          <a:p>
            <a:pPr marL="514350" indent="-514350">
              <a:buFont typeface="+mj-lt"/>
              <a:buAutoNum type="arabicPeriod"/>
            </a:pPr>
            <a:r>
              <a:rPr lang="en-US" dirty="0" smtClean="0"/>
              <a:t>Communicate about comparison tool availability to health care providers</a:t>
            </a:r>
            <a:endParaRPr lang="en-US" dirty="0"/>
          </a:p>
          <a:p>
            <a:pPr marL="514350" indent="-514350">
              <a:buFont typeface="+mj-lt"/>
              <a:buAutoNum type="arabicPeriod"/>
            </a:pPr>
            <a:r>
              <a:rPr lang="en-US" dirty="0" smtClean="0"/>
              <a:t>Make </a:t>
            </a:r>
            <a:r>
              <a:rPr lang="en-US" dirty="0"/>
              <a:t>recommendations for private sector </a:t>
            </a:r>
            <a:r>
              <a:rPr lang="en-US" dirty="0" smtClean="0"/>
              <a:t>consideration</a:t>
            </a:r>
          </a:p>
          <a:p>
            <a:pPr marL="514350" indent="-514350">
              <a:buFont typeface="+mj-lt"/>
              <a:buAutoNum type="arabicPeriod"/>
            </a:pPr>
            <a:endParaRPr lang="en-US" dirty="0"/>
          </a:p>
          <a:p>
            <a:pPr marL="0" indent="0">
              <a:buNone/>
            </a:pPr>
            <a:r>
              <a:rPr lang="en-US" dirty="0" smtClean="0"/>
              <a:t>ONC should not:</a:t>
            </a:r>
          </a:p>
          <a:p>
            <a:pPr marL="514350" indent="-514350">
              <a:buFont typeface="+mj-lt"/>
              <a:buAutoNum type="arabicPeriod"/>
            </a:pPr>
            <a:r>
              <a:rPr lang="en-US" dirty="0" smtClean="0"/>
              <a:t>Develop and </a:t>
            </a:r>
            <a:r>
              <a:rPr lang="en-US" smtClean="0"/>
              <a:t>maintain </a:t>
            </a:r>
            <a:r>
              <a:rPr lang="en-US" smtClean="0"/>
              <a:t>a comparison </a:t>
            </a:r>
            <a:r>
              <a:rPr lang="en-US" dirty="0" smtClean="0"/>
              <a:t>tool, or expand CHPL to serve as a comparison tool</a:t>
            </a:r>
          </a:p>
          <a:p>
            <a:pPr marL="514350" indent="-514350">
              <a:buFont typeface="+mj-lt"/>
              <a:buAutoNum type="arabicPeriod"/>
            </a:pPr>
            <a:r>
              <a:rPr lang="en-US" dirty="0" smtClean="0"/>
              <a:t>Endorse one or more tool vendors</a:t>
            </a:r>
          </a:p>
        </p:txBody>
      </p:sp>
      <p:sp>
        <p:nvSpPr>
          <p:cNvPr id="4" name="Slide Number Placeholder 3"/>
          <p:cNvSpPr>
            <a:spLocks noGrp="1"/>
          </p:cNvSpPr>
          <p:nvPr>
            <p:ph type="sldNum" sz="quarter" idx="12"/>
          </p:nvPr>
        </p:nvSpPr>
        <p:spPr/>
        <p:txBody>
          <a:bodyPr/>
          <a:lstStyle/>
          <a:p>
            <a:fld id="{D04207AB-DC8F-4E13-8DC0-6025F5BF10CE}" type="slidenum">
              <a:rPr lang="en-US" smtClean="0"/>
              <a:pPr/>
              <a:t>12</a:t>
            </a:fld>
            <a:endParaRPr lang="en-US"/>
          </a:p>
        </p:txBody>
      </p:sp>
    </p:spTree>
    <p:extLst>
      <p:ext uri="{BB962C8B-B14F-4D97-AF65-F5344CB8AC3E}">
        <p14:creationId xmlns:p14="http://schemas.microsoft.com/office/powerpoint/2010/main" val="36039210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22313" y="3352800"/>
            <a:ext cx="7772400" cy="1362075"/>
          </a:xfrm>
        </p:spPr>
        <p:txBody>
          <a:bodyPr/>
          <a:lstStyle/>
          <a:p>
            <a:r>
              <a:rPr lang="en-US" dirty="0" smtClean="0">
                <a:solidFill>
                  <a:schemeClr val="tx1">
                    <a:lumMod val="75000"/>
                    <a:lumOff val="25000"/>
                  </a:schemeClr>
                </a:solidFill>
              </a:rPr>
              <a:t>APPENDIX</a:t>
            </a:r>
            <a:endParaRPr lang="en-US" dirty="0">
              <a:solidFill>
                <a:schemeClr val="tx1">
                  <a:lumMod val="75000"/>
                  <a:lumOff val="25000"/>
                </a:schemeClr>
              </a:solidFill>
            </a:endParaRPr>
          </a:p>
        </p:txBody>
      </p:sp>
      <p:sp>
        <p:nvSpPr>
          <p:cNvPr id="6" name="Text Placeholder 5"/>
          <p:cNvSpPr>
            <a:spLocks noGrp="1"/>
          </p:cNvSpPr>
          <p:nvPr>
            <p:ph type="body" idx="1"/>
          </p:nvPr>
        </p:nvSpPr>
        <p:spPr>
          <a:xfrm>
            <a:off x="728750" y="4267200"/>
            <a:ext cx="7772400" cy="1500187"/>
          </a:xfrm>
        </p:spPr>
        <p:txBody>
          <a:bodyPr>
            <a:noAutofit/>
          </a:bodyPr>
          <a:lstStyle/>
          <a:p>
            <a:r>
              <a:rPr lang="en-US" sz="2400" dirty="0" smtClean="0">
                <a:solidFill>
                  <a:schemeClr val="tx1">
                    <a:lumMod val="75000"/>
                    <a:lumOff val="25000"/>
                  </a:schemeClr>
                </a:solidFill>
              </a:rPr>
              <a:t>The following slides describe attributes of an ideal health IT comparison tool, based on what the task force heard during the virtual hearings. </a:t>
            </a:r>
            <a:endParaRPr lang="en-US" sz="2400" dirty="0">
              <a:solidFill>
                <a:schemeClr val="tx1">
                  <a:lumMod val="75000"/>
                  <a:lumOff val="25000"/>
                </a:schemeClr>
              </a:solidFill>
            </a:endParaRPr>
          </a:p>
        </p:txBody>
      </p:sp>
      <p:sp>
        <p:nvSpPr>
          <p:cNvPr id="4" name="Slide Number Placeholder 3"/>
          <p:cNvSpPr>
            <a:spLocks noGrp="1"/>
          </p:cNvSpPr>
          <p:nvPr>
            <p:ph type="sldNum" sz="quarter" idx="12"/>
          </p:nvPr>
        </p:nvSpPr>
        <p:spPr/>
        <p:txBody>
          <a:bodyPr/>
          <a:lstStyle/>
          <a:p>
            <a:fld id="{D04207AB-DC8F-4E13-8DC0-6025F5BF10CE}" type="slidenum">
              <a:rPr lang="en-US" smtClean="0"/>
              <a:pPr/>
              <a:t>13</a:t>
            </a:fld>
            <a:endParaRPr lang="en-US"/>
          </a:p>
        </p:txBody>
      </p:sp>
    </p:spTree>
    <p:extLst>
      <p:ext uri="{BB962C8B-B14F-4D97-AF65-F5344CB8AC3E}">
        <p14:creationId xmlns:p14="http://schemas.microsoft.com/office/powerpoint/2010/main" val="30491992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Ideal tool attributes</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Comparison tools should allow filters that narrow choices for targeted audiences; filtering should be permitted across multiple categories simultaneously</a:t>
            </a:r>
          </a:p>
          <a:p>
            <a:pPr marL="0" indent="0">
              <a:buNone/>
            </a:pPr>
            <a:endParaRPr lang="en-US" dirty="0" smtClean="0"/>
          </a:p>
          <a:p>
            <a:pPr lvl="1"/>
            <a:r>
              <a:rPr lang="en-US" dirty="0" smtClean="0"/>
              <a:t>Inpatient vs. outpatient</a:t>
            </a:r>
          </a:p>
          <a:p>
            <a:pPr lvl="1"/>
            <a:r>
              <a:rPr lang="en-US" dirty="0" smtClean="0"/>
              <a:t>Specialty vs. primary care</a:t>
            </a:r>
          </a:p>
          <a:p>
            <a:pPr lvl="1"/>
            <a:r>
              <a:rPr lang="en-US" dirty="0" smtClean="0"/>
              <a:t>Modular vs. complete products</a:t>
            </a:r>
          </a:p>
          <a:p>
            <a:pPr lvl="1"/>
            <a:r>
              <a:rPr lang="en-US" dirty="0" smtClean="0"/>
              <a:t>Practice size (range)</a:t>
            </a:r>
          </a:p>
          <a:p>
            <a:pPr lvl="1"/>
            <a:r>
              <a:rPr lang="en-US" dirty="0" smtClean="0"/>
              <a:t>Rural vs. urban</a:t>
            </a:r>
          </a:p>
          <a:p>
            <a:pPr lvl="1"/>
            <a:r>
              <a:rPr lang="en-US" dirty="0" smtClean="0"/>
              <a:t>Practice type: ambulatory, community health center, federally-qualified health center, rural health center, public health agency</a:t>
            </a:r>
          </a:p>
          <a:p>
            <a:pPr lvl="1"/>
            <a:r>
              <a:rPr lang="en-US" dirty="0" smtClean="0"/>
              <a:t>Product: cloud vs hosted</a:t>
            </a:r>
          </a:p>
          <a:p>
            <a:endParaRPr lang="en-US" dirty="0"/>
          </a:p>
        </p:txBody>
      </p:sp>
      <p:sp>
        <p:nvSpPr>
          <p:cNvPr id="4" name="Slide Number Placeholder 3"/>
          <p:cNvSpPr>
            <a:spLocks noGrp="1"/>
          </p:cNvSpPr>
          <p:nvPr>
            <p:ph type="sldNum" sz="quarter" idx="12"/>
          </p:nvPr>
        </p:nvSpPr>
        <p:spPr/>
        <p:txBody>
          <a:bodyPr/>
          <a:lstStyle/>
          <a:p>
            <a:fld id="{D04207AB-DC8F-4E13-8DC0-6025F5BF10CE}" type="slidenum">
              <a:rPr lang="en-US" smtClean="0"/>
              <a:pPr/>
              <a:t>14</a:t>
            </a:fld>
            <a:endParaRPr lang="en-US"/>
          </a:p>
        </p:txBody>
      </p:sp>
    </p:spTree>
    <p:extLst>
      <p:ext uri="{BB962C8B-B14F-4D97-AF65-F5344CB8AC3E}">
        <p14:creationId xmlns:p14="http://schemas.microsoft.com/office/powerpoint/2010/main" val="9578442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Ideal tool attributes</a:t>
            </a:r>
          </a:p>
        </p:txBody>
      </p:sp>
      <p:sp>
        <p:nvSpPr>
          <p:cNvPr id="3" name="Content Placeholder 2"/>
          <p:cNvSpPr>
            <a:spLocks noGrp="1"/>
          </p:cNvSpPr>
          <p:nvPr>
            <p:ph idx="1"/>
          </p:nvPr>
        </p:nvSpPr>
        <p:spPr/>
        <p:txBody>
          <a:bodyPr>
            <a:normAutofit/>
          </a:bodyPr>
          <a:lstStyle/>
          <a:p>
            <a:r>
              <a:rPr lang="en-US" dirty="0" smtClean="0"/>
              <a:t>Comparison tools should be accessible to all levels of technical ability </a:t>
            </a:r>
          </a:p>
          <a:p>
            <a:pPr marL="0" indent="0">
              <a:buNone/>
            </a:pPr>
            <a:endParaRPr lang="en-US" dirty="0" smtClean="0"/>
          </a:p>
          <a:p>
            <a:pPr lvl="1"/>
            <a:r>
              <a:rPr lang="en-US" dirty="0" smtClean="0"/>
              <a:t>Providers in small and rural practices have limited technical support and need tools that offer comparisons in a way that they can understand</a:t>
            </a:r>
          </a:p>
          <a:p>
            <a:pPr lvl="1"/>
            <a:endParaRPr lang="en-US" dirty="0" smtClean="0"/>
          </a:p>
          <a:p>
            <a:pPr lvl="1"/>
            <a:endParaRPr lang="en-US" dirty="0"/>
          </a:p>
        </p:txBody>
      </p:sp>
      <p:sp>
        <p:nvSpPr>
          <p:cNvPr id="4" name="Slide Number Placeholder 3"/>
          <p:cNvSpPr>
            <a:spLocks noGrp="1"/>
          </p:cNvSpPr>
          <p:nvPr>
            <p:ph type="sldNum" sz="quarter" idx="12"/>
          </p:nvPr>
        </p:nvSpPr>
        <p:spPr/>
        <p:txBody>
          <a:bodyPr/>
          <a:lstStyle/>
          <a:p>
            <a:fld id="{D04207AB-DC8F-4E13-8DC0-6025F5BF10CE}" type="slidenum">
              <a:rPr lang="en-US" smtClean="0"/>
              <a:pPr/>
              <a:t>15</a:t>
            </a:fld>
            <a:endParaRPr lang="en-US"/>
          </a:p>
        </p:txBody>
      </p:sp>
    </p:spTree>
    <p:extLst>
      <p:ext uri="{BB962C8B-B14F-4D97-AF65-F5344CB8AC3E}">
        <p14:creationId xmlns:p14="http://schemas.microsoft.com/office/powerpoint/2010/main" val="34101319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Ideal tool attributes</a:t>
            </a:r>
          </a:p>
        </p:txBody>
      </p:sp>
      <p:sp>
        <p:nvSpPr>
          <p:cNvPr id="3" name="Content Placeholder 2"/>
          <p:cNvSpPr>
            <a:spLocks noGrp="1"/>
          </p:cNvSpPr>
          <p:nvPr>
            <p:ph idx="1"/>
          </p:nvPr>
        </p:nvSpPr>
        <p:spPr/>
        <p:txBody>
          <a:bodyPr>
            <a:normAutofit fontScale="92500" lnSpcReduction="10000"/>
          </a:bodyPr>
          <a:lstStyle/>
          <a:p>
            <a:r>
              <a:rPr lang="en-US" dirty="0" smtClean="0"/>
              <a:t>Comparison tools geared towards small and rural practices should provide cost transparency</a:t>
            </a:r>
          </a:p>
          <a:p>
            <a:pPr marL="0" indent="0">
              <a:buNone/>
            </a:pPr>
            <a:endParaRPr lang="en-US" dirty="0" smtClean="0"/>
          </a:p>
          <a:p>
            <a:pPr lvl="1"/>
            <a:r>
              <a:rPr lang="en-US" dirty="0" smtClean="0"/>
              <a:t>Consider applying different cost reporting methods for different classes of users/products (ex. practice size, rural/urban, cloud vs. server)</a:t>
            </a:r>
          </a:p>
          <a:p>
            <a:pPr lvl="1"/>
            <a:r>
              <a:rPr lang="en-US" dirty="0" smtClean="0"/>
              <a:t>Costs should be presented as a cost per provider per year or month</a:t>
            </a:r>
          </a:p>
          <a:p>
            <a:pPr lvl="1"/>
            <a:r>
              <a:rPr lang="en-US" dirty="0" smtClean="0"/>
              <a:t>Consider providing both vendor-supplied data as well as peer-to-peer input</a:t>
            </a:r>
          </a:p>
        </p:txBody>
      </p:sp>
      <p:sp>
        <p:nvSpPr>
          <p:cNvPr id="4" name="Slide Number Placeholder 3"/>
          <p:cNvSpPr>
            <a:spLocks noGrp="1"/>
          </p:cNvSpPr>
          <p:nvPr>
            <p:ph type="sldNum" sz="quarter" idx="12"/>
          </p:nvPr>
        </p:nvSpPr>
        <p:spPr/>
        <p:txBody>
          <a:bodyPr/>
          <a:lstStyle/>
          <a:p>
            <a:fld id="{D04207AB-DC8F-4E13-8DC0-6025F5BF10CE}" type="slidenum">
              <a:rPr lang="en-US" smtClean="0"/>
              <a:pPr/>
              <a:t>16</a:t>
            </a:fld>
            <a:endParaRPr lang="en-US"/>
          </a:p>
        </p:txBody>
      </p:sp>
    </p:spTree>
    <p:extLst>
      <p:ext uri="{BB962C8B-B14F-4D97-AF65-F5344CB8AC3E}">
        <p14:creationId xmlns:p14="http://schemas.microsoft.com/office/powerpoint/2010/main" val="15247836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Ideal tool attributes</a:t>
            </a:r>
          </a:p>
        </p:txBody>
      </p:sp>
      <p:sp>
        <p:nvSpPr>
          <p:cNvPr id="3" name="Content Placeholder 2"/>
          <p:cNvSpPr>
            <a:spLocks noGrp="1"/>
          </p:cNvSpPr>
          <p:nvPr>
            <p:ph idx="1"/>
          </p:nvPr>
        </p:nvSpPr>
        <p:spPr/>
        <p:txBody>
          <a:bodyPr>
            <a:normAutofit fontScale="92500" lnSpcReduction="20000"/>
          </a:bodyPr>
          <a:lstStyle/>
          <a:p>
            <a:r>
              <a:rPr lang="en-US" dirty="0" smtClean="0"/>
              <a:t>Given the modularity of certified health IT, tools should be available that allow for comparison of products for a variety of topics</a:t>
            </a:r>
          </a:p>
          <a:p>
            <a:pPr marL="0" indent="0">
              <a:buNone/>
            </a:pPr>
            <a:endParaRPr lang="en-US" dirty="0" smtClean="0"/>
          </a:p>
          <a:p>
            <a:pPr lvl="1"/>
            <a:r>
              <a:rPr lang="en-US" dirty="0" smtClean="0"/>
              <a:t>High priority: usability, total cost of ownership, regulatory requirements, and privacy and security</a:t>
            </a:r>
          </a:p>
          <a:p>
            <a:pPr lvl="1"/>
            <a:r>
              <a:rPr lang="en-US" dirty="0" smtClean="0"/>
              <a:t>Medium priority: patient engagement, quality improvement, population health, interoperability services, data migration</a:t>
            </a:r>
          </a:p>
          <a:p>
            <a:pPr lvl="1"/>
            <a:r>
              <a:rPr lang="en-US" dirty="0" smtClean="0"/>
              <a:t>Low priority: practice management, accessibility, alternative payment models</a:t>
            </a:r>
            <a:endParaRPr lang="en-US" dirty="0"/>
          </a:p>
        </p:txBody>
      </p:sp>
      <p:sp>
        <p:nvSpPr>
          <p:cNvPr id="4" name="Slide Number Placeholder 3"/>
          <p:cNvSpPr>
            <a:spLocks noGrp="1"/>
          </p:cNvSpPr>
          <p:nvPr>
            <p:ph type="sldNum" sz="quarter" idx="12"/>
          </p:nvPr>
        </p:nvSpPr>
        <p:spPr/>
        <p:txBody>
          <a:bodyPr/>
          <a:lstStyle/>
          <a:p>
            <a:fld id="{D04207AB-DC8F-4E13-8DC0-6025F5BF10CE}" type="slidenum">
              <a:rPr lang="en-US" smtClean="0"/>
              <a:pPr/>
              <a:t>17</a:t>
            </a:fld>
            <a:endParaRPr lang="en-US"/>
          </a:p>
        </p:txBody>
      </p:sp>
    </p:spTree>
    <p:extLst>
      <p:ext uri="{BB962C8B-B14F-4D97-AF65-F5344CB8AC3E}">
        <p14:creationId xmlns:p14="http://schemas.microsoft.com/office/powerpoint/2010/main" val="10751107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Ideal tool attributes</a:t>
            </a:r>
          </a:p>
        </p:txBody>
      </p:sp>
      <p:sp>
        <p:nvSpPr>
          <p:cNvPr id="3" name="Content Placeholder 2"/>
          <p:cNvSpPr>
            <a:spLocks noGrp="1"/>
          </p:cNvSpPr>
          <p:nvPr>
            <p:ph idx="1"/>
          </p:nvPr>
        </p:nvSpPr>
        <p:spPr/>
        <p:txBody>
          <a:bodyPr>
            <a:normAutofit lnSpcReduction="10000"/>
          </a:bodyPr>
          <a:lstStyle/>
          <a:p>
            <a:r>
              <a:rPr lang="en-US" dirty="0" smtClean="0"/>
              <a:t>Tools should include both objective and subjective information on product usability</a:t>
            </a:r>
          </a:p>
          <a:p>
            <a:pPr marL="0" indent="0">
              <a:buNone/>
            </a:pPr>
            <a:endParaRPr lang="en-US" dirty="0" smtClean="0"/>
          </a:p>
          <a:p>
            <a:pPr lvl="1"/>
            <a:r>
              <a:rPr lang="en-US" dirty="0" smtClean="0"/>
              <a:t>Should include information regarding:</a:t>
            </a:r>
          </a:p>
          <a:p>
            <a:pPr lvl="2"/>
            <a:r>
              <a:rPr lang="en-US" dirty="0" smtClean="0"/>
              <a:t>How easy it is to learn to use the product?</a:t>
            </a:r>
          </a:p>
          <a:p>
            <a:pPr lvl="2"/>
            <a:r>
              <a:rPr lang="en-US" dirty="0" smtClean="0"/>
              <a:t>How efficient is the product?</a:t>
            </a:r>
          </a:p>
          <a:p>
            <a:pPr lvl="2"/>
            <a:r>
              <a:rPr lang="en-US" dirty="0" smtClean="0"/>
              <a:t>How effective is the product?</a:t>
            </a:r>
          </a:p>
          <a:p>
            <a:pPr lvl="2"/>
            <a:r>
              <a:rPr lang="en-US" dirty="0" smtClean="0"/>
              <a:t>How well does the product prevent errors?</a:t>
            </a:r>
          </a:p>
          <a:p>
            <a:pPr lvl="2"/>
            <a:r>
              <a:rPr lang="en-US" dirty="0" smtClean="0"/>
              <a:t>How satisfying is the product to use?</a:t>
            </a:r>
            <a:endParaRPr lang="en-US" dirty="0" smtClean="0">
              <a:solidFill>
                <a:schemeClr val="tx1"/>
              </a:solidFill>
            </a:endParaRPr>
          </a:p>
          <a:p>
            <a:pPr lvl="2"/>
            <a:r>
              <a:rPr lang="en-US" dirty="0" smtClean="0"/>
              <a:t>How much was workflow impacted by implementation?</a:t>
            </a:r>
          </a:p>
        </p:txBody>
      </p:sp>
      <p:sp>
        <p:nvSpPr>
          <p:cNvPr id="4" name="Slide Number Placeholder 3"/>
          <p:cNvSpPr>
            <a:spLocks noGrp="1"/>
          </p:cNvSpPr>
          <p:nvPr>
            <p:ph type="sldNum" sz="quarter" idx="12"/>
          </p:nvPr>
        </p:nvSpPr>
        <p:spPr/>
        <p:txBody>
          <a:bodyPr/>
          <a:lstStyle/>
          <a:p>
            <a:fld id="{D04207AB-DC8F-4E13-8DC0-6025F5BF10CE}" type="slidenum">
              <a:rPr lang="en-US" smtClean="0"/>
              <a:pPr/>
              <a:t>18</a:t>
            </a:fld>
            <a:endParaRPr lang="en-US"/>
          </a:p>
        </p:txBody>
      </p:sp>
    </p:spTree>
    <p:extLst>
      <p:ext uri="{BB962C8B-B14F-4D97-AF65-F5344CB8AC3E}">
        <p14:creationId xmlns:p14="http://schemas.microsoft.com/office/powerpoint/2010/main" val="34448593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04207AB-DC8F-4E13-8DC0-6025F5BF10CE}" type="slidenum">
              <a:rPr lang="en-US" smtClean="0">
                <a:solidFill>
                  <a:prstClr val="black">
                    <a:tint val="75000"/>
                  </a:prstClr>
                </a:solidFill>
              </a:rPr>
              <a:pPr/>
              <a:t>1</a:t>
            </a:fld>
            <a:endParaRPr lang="en-US" dirty="0">
              <a:solidFill>
                <a:prstClr val="black">
                  <a:tint val="75000"/>
                </a:prstClr>
              </a:solidFill>
            </a:endParaRPr>
          </a:p>
        </p:txBody>
      </p:sp>
      <p:sp>
        <p:nvSpPr>
          <p:cNvPr id="5" name="Title 1"/>
          <p:cNvSpPr txBox="1">
            <a:spLocks/>
          </p:cNvSpPr>
          <p:nvPr/>
        </p:nvSpPr>
        <p:spPr>
          <a:xfrm>
            <a:off x="228600" y="274638"/>
            <a:ext cx="8229600" cy="1020762"/>
          </a:xfrm>
          <a:prstGeom prst="rect">
            <a:avLst/>
          </a:prstGeom>
        </p:spPr>
        <p:txBody>
          <a:bodyPr/>
          <a:lstStyle>
            <a:lvl1pPr algn="l" defTabSz="914400" rtl="0" eaLnBrk="1" latinLnBrk="0" hangingPunct="1">
              <a:spcBef>
                <a:spcPct val="0"/>
              </a:spcBef>
              <a:buNone/>
              <a:defRPr sz="2800" b="1" i="0" u="none" kern="1200" spc="-100">
                <a:solidFill>
                  <a:schemeClr val="bg1"/>
                </a:solidFill>
                <a:latin typeface="Calibri"/>
                <a:ea typeface="+mj-ea"/>
                <a:cs typeface="Calibri"/>
              </a:defRPr>
            </a:lvl1pPr>
          </a:lstStyle>
          <a:p>
            <a:r>
              <a:rPr lang="en-US" dirty="0" smtClean="0"/>
              <a:t>Membership</a:t>
            </a:r>
            <a:endParaRPr lang="en-US" dirty="0"/>
          </a:p>
        </p:txBody>
      </p:sp>
      <p:pic>
        <p:nvPicPr>
          <p:cNvPr id="7" name="table"/>
          <p:cNvPicPr>
            <a:picLocks noChangeAspect="1"/>
          </p:cNvPicPr>
          <p:nvPr/>
        </p:nvPicPr>
        <p:blipFill>
          <a:blip r:embed="rId2"/>
          <a:stretch>
            <a:fillRect/>
          </a:stretch>
        </p:blipFill>
        <p:spPr>
          <a:xfrm>
            <a:off x="222127" y="1295401"/>
            <a:ext cx="8617073" cy="5039430"/>
          </a:xfrm>
          <a:prstGeom prst="rect">
            <a:avLst/>
          </a:prstGeom>
        </p:spPr>
      </p:pic>
    </p:spTree>
    <p:extLst>
      <p:ext uri="{BB962C8B-B14F-4D97-AF65-F5344CB8AC3E}">
        <p14:creationId xmlns:p14="http://schemas.microsoft.com/office/powerpoint/2010/main" val="42435328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5791200" cy="1020762"/>
          </a:xfrm>
        </p:spPr>
        <p:txBody>
          <a:bodyPr/>
          <a:lstStyle/>
          <a:p>
            <a:r>
              <a:rPr lang="en-US" dirty="0"/>
              <a:t>Ideal tool attributes</a:t>
            </a:r>
          </a:p>
        </p:txBody>
      </p:sp>
      <p:sp>
        <p:nvSpPr>
          <p:cNvPr id="3" name="Content Placeholder 2"/>
          <p:cNvSpPr>
            <a:spLocks noGrp="1"/>
          </p:cNvSpPr>
          <p:nvPr>
            <p:ph idx="1"/>
          </p:nvPr>
        </p:nvSpPr>
        <p:spPr/>
        <p:txBody>
          <a:bodyPr>
            <a:normAutofit/>
          </a:bodyPr>
          <a:lstStyle/>
          <a:p>
            <a:r>
              <a:rPr lang="en-US" dirty="0" smtClean="0"/>
              <a:t>Objective data about non-certified health IT should </a:t>
            </a:r>
            <a:r>
              <a:rPr lang="en-US" dirty="0"/>
              <a:t>be </a:t>
            </a:r>
            <a:r>
              <a:rPr lang="en-US" dirty="0" smtClean="0"/>
              <a:t>available for comparison as appropriate</a:t>
            </a:r>
          </a:p>
          <a:p>
            <a:endParaRPr lang="en-US" dirty="0"/>
          </a:p>
          <a:p>
            <a:pPr lvl="1"/>
            <a:r>
              <a:rPr lang="en-US" dirty="0" smtClean="0"/>
              <a:t>Examples include practice management, quality metrics for non-CMS value-based programs, etc.</a:t>
            </a:r>
          </a:p>
          <a:p>
            <a:pPr lvl="1"/>
            <a:r>
              <a:rPr lang="en-US" dirty="0" smtClean="0"/>
              <a:t>Tool developers should work with all stakeholders to ensure that objective information about non-certified health IT is available for comparison</a:t>
            </a:r>
            <a:endParaRPr lang="en-US" dirty="0"/>
          </a:p>
        </p:txBody>
      </p:sp>
      <p:sp>
        <p:nvSpPr>
          <p:cNvPr id="4" name="Slide Number Placeholder 3"/>
          <p:cNvSpPr>
            <a:spLocks noGrp="1"/>
          </p:cNvSpPr>
          <p:nvPr>
            <p:ph type="sldNum" sz="quarter" idx="12"/>
          </p:nvPr>
        </p:nvSpPr>
        <p:spPr/>
        <p:txBody>
          <a:bodyPr/>
          <a:lstStyle/>
          <a:p>
            <a:fld id="{D04207AB-DC8F-4E13-8DC0-6025F5BF10CE}" type="slidenum">
              <a:rPr lang="en-US" smtClean="0"/>
              <a:pPr/>
              <a:t>19</a:t>
            </a:fld>
            <a:endParaRPr lang="en-US"/>
          </a:p>
        </p:txBody>
      </p:sp>
    </p:spTree>
    <p:extLst>
      <p:ext uri="{BB962C8B-B14F-4D97-AF65-F5344CB8AC3E}">
        <p14:creationId xmlns:p14="http://schemas.microsoft.com/office/powerpoint/2010/main" val="17631400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Ideal tool attributes</a:t>
            </a:r>
          </a:p>
        </p:txBody>
      </p:sp>
      <p:sp>
        <p:nvSpPr>
          <p:cNvPr id="3" name="Content Placeholder 2"/>
          <p:cNvSpPr>
            <a:spLocks noGrp="1"/>
          </p:cNvSpPr>
          <p:nvPr>
            <p:ph idx="1"/>
          </p:nvPr>
        </p:nvSpPr>
        <p:spPr/>
        <p:txBody>
          <a:bodyPr>
            <a:normAutofit lnSpcReduction="10000"/>
          </a:bodyPr>
          <a:lstStyle/>
          <a:p>
            <a:r>
              <a:rPr lang="en-US" dirty="0" smtClean="0"/>
              <a:t>Comparison tools should be flexible to help providers select health IT that meets evolving needs of health care delivery system reform</a:t>
            </a:r>
          </a:p>
          <a:p>
            <a:pPr marL="0" indent="0">
              <a:buNone/>
            </a:pPr>
            <a:endParaRPr lang="en-US" dirty="0" smtClean="0"/>
          </a:p>
          <a:p>
            <a:pPr lvl="1"/>
            <a:r>
              <a:rPr lang="en-US" dirty="0" smtClean="0"/>
              <a:t>Population health, alternative payment models, and interoperability, including API connectivity for highly specialized products, are all areas for which comparisons of health IT products will be needed, but for which the market and/or comparative data may not be ready currently</a:t>
            </a:r>
          </a:p>
        </p:txBody>
      </p:sp>
      <p:sp>
        <p:nvSpPr>
          <p:cNvPr id="4" name="Slide Number Placeholder 3"/>
          <p:cNvSpPr>
            <a:spLocks noGrp="1"/>
          </p:cNvSpPr>
          <p:nvPr>
            <p:ph type="sldNum" sz="quarter" idx="12"/>
          </p:nvPr>
        </p:nvSpPr>
        <p:spPr/>
        <p:txBody>
          <a:bodyPr/>
          <a:lstStyle/>
          <a:p>
            <a:fld id="{D04207AB-DC8F-4E13-8DC0-6025F5BF10CE}" type="slidenum">
              <a:rPr lang="en-US" smtClean="0"/>
              <a:pPr/>
              <a:t>20</a:t>
            </a:fld>
            <a:endParaRPr lang="en-US"/>
          </a:p>
        </p:txBody>
      </p:sp>
    </p:spTree>
    <p:extLst>
      <p:ext uri="{BB962C8B-B14F-4D97-AF65-F5344CB8AC3E}">
        <p14:creationId xmlns:p14="http://schemas.microsoft.com/office/powerpoint/2010/main" val="10961973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Ideal tool attributes</a:t>
            </a:r>
          </a:p>
        </p:txBody>
      </p:sp>
      <p:sp>
        <p:nvSpPr>
          <p:cNvPr id="3" name="Content Placeholder 2"/>
          <p:cNvSpPr>
            <a:spLocks noGrp="1"/>
          </p:cNvSpPr>
          <p:nvPr>
            <p:ph idx="1"/>
          </p:nvPr>
        </p:nvSpPr>
        <p:spPr/>
        <p:txBody>
          <a:bodyPr>
            <a:normAutofit/>
          </a:bodyPr>
          <a:lstStyle/>
          <a:p>
            <a:r>
              <a:rPr lang="en-US" dirty="0" smtClean="0"/>
              <a:t>For a robust comparison, tools should include information from vendors, independent third parties, and peer reviews</a:t>
            </a:r>
          </a:p>
          <a:p>
            <a:pPr lvl="1"/>
            <a:endParaRPr lang="en-US" dirty="0" smtClean="0"/>
          </a:p>
          <a:p>
            <a:pPr lvl="1"/>
            <a:r>
              <a:rPr lang="en-US" dirty="0" smtClean="0"/>
              <a:t>Information source should be clearly stated</a:t>
            </a:r>
          </a:p>
          <a:p>
            <a:pPr lvl="1"/>
            <a:r>
              <a:rPr lang="en-US" dirty="0" smtClean="0"/>
              <a:t>Peer reviews should be validated, if possible</a:t>
            </a:r>
          </a:p>
          <a:p>
            <a:pPr lvl="1"/>
            <a:r>
              <a:rPr lang="en-US" dirty="0" smtClean="0"/>
              <a:t>Vendor self-report could be voluntary, and if a vendor chooses not to report, that in itself should be available in any comparison tool</a:t>
            </a:r>
          </a:p>
          <a:p>
            <a:pPr lvl="1"/>
            <a:endParaRPr lang="en-US" dirty="0"/>
          </a:p>
        </p:txBody>
      </p:sp>
      <p:sp>
        <p:nvSpPr>
          <p:cNvPr id="4" name="Slide Number Placeholder 3"/>
          <p:cNvSpPr>
            <a:spLocks noGrp="1"/>
          </p:cNvSpPr>
          <p:nvPr>
            <p:ph type="sldNum" sz="quarter" idx="12"/>
          </p:nvPr>
        </p:nvSpPr>
        <p:spPr/>
        <p:txBody>
          <a:bodyPr/>
          <a:lstStyle/>
          <a:p>
            <a:fld id="{D04207AB-DC8F-4E13-8DC0-6025F5BF10CE}" type="slidenum">
              <a:rPr lang="en-US" smtClean="0"/>
              <a:pPr/>
              <a:t>21</a:t>
            </a:fld>
            <a:endParaRPr lang="en-US"/>
          </a:p>
        </p:txBody>
      </p:sp>
    </p:spTree>
    <p:extLst>
      <p:ext uri="{BB962C8B-B14F-4D97-AF65-F5344CB8AC3E}">
        <p14:creationId xmlns:p14="http://schemas.microsoft.com/office/powerpoint/2010/main" val="18878930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Ideal tool attributes</a:t>
            </a:r>
          </a:p>
        </p:txBody>
      </p:sp>
      <p:sp>
        <p:nvSpPr>
          <p:cNvPr id="6" name="Content Placeholder 5"/>
          <p:cNvSpPr>
            <a:spLocks noGrp="1"/>
          </p:cNvSpPr>
          <p:nvPr>
            <p:ph idx="1"/>
          </p:nvPr>
        </p:nvSpPr>
        <p:spPr/>
        <p:txBody>
          <a:bodyPr>
            <a:normAutofit fontScale="85000" lnSpcReduction="10000"/>
          </a:bodyPr>
          <a:lstStyle/>
          <a:p>
            <a:r>
              <a:rPr lang="en-US" dirty="0" smtClean="0"/>
              <a:t>The government should make available more objective data on health IT products that can be utilized by comparison tool developers</a:t>
            </a:r>
          </a:p>
          <a:p>
            <a:pPr marL="0" indent="0">
              <a:buNone/>
            </a:pPr>
            <a:endParaRPr lang="en-US" dirty="0" smtClean="0"/>
          </a:p>
          <a:p>
            <a:pPr lvl="1"/>
            <a:r>
              <a:rPr lang="en-US" dirty="0"/>
              <a:t>Open data will allow organizations to develop comparison tools that address their constituents’ needs</a:t>
            </a:r>
          </a:p>
          <a:p>
            <a:pPr lvl="1"/>
            <a:r>
              <a:rPr lang="en-US" dirty="0" smtClean="0"/>
              <a:t>Data collection opportunities</a:t>
            </a:r>
          </a:p>
          <a:p>
            <a:pPr lvl="2"/>
            <a:r>
              <a:rPr lang="en-US" dirty="0" smtClean="0"/>
              <a:t>Certification process</a:t>
            </a:r>
          </a:p>
          <a:p>
            <a:pPr lvl="2"/>
            <a:r>
              <a:rPr lang="en-US" dirty="0" smtClean="0"/>
              <a:t>Voluntary reporting (the absence of information in this situation is information in and of itself)</a:t>
            </a:r>
            <a:r>
              <a:rPr lang="en-US" dirty="0"/>
              <a:t> </a:t>
            </a:r>
            <a:endParaRPr lang="en-US" dirty="0" smtClean="0"/>
          </a:p>
          <a:p>
            <a:pPr lvl="1"/>
            <a:r>
              <a:rPr lang="en-US" dirty="0" smtClean="0"/>
              <a:t>Open Data CHPL could be expanded to make these data available</a:t>
            </a:r>
          </a:p>
        </p:txBody>
      </p:sp>
      <p:sp>
        <p:nvSpPr>
          <p:cNvPr id="4" name="Slide Number Placeholder 3"/>
          <p:cNvSpPr>
            <a:spLocks noGrp="1"/>
          </p:cNvSpPr>
          <p:nvPr>
            <p:ph type="sldNum" sz="quarter" idx="12"/>
          </p:nvPr>
        </p:nvSpPr>
        <p:spPr/>
        <p:txBody>
          <a:bodyPr/>
          <a:lstStyle/>
          <a:p>
            <a:fld id="{D04207AB-DC8F-4E13-8DC0-6025F5BF10CE}" type="slidenum">
              <a:rPr lang="en-US" smtClean="0"/>
              <a:pPr/>
              <a:t>22</a:t>
            </a:fld>
            <a:endParaRPr lang="en-US"/>
          </a:p>
        </p:txBody>
      </p:sp>
    </p:spTree>
    <p:extLst>
      <p:ext uri="{BB962C8B-B14F-4D97-AF65-F5344CB8AC3E}">
        <p14:creationId xmlns:p14="http://schemas.microsoft.com/office/powerpoint/2010/main" val="34192138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Ideal tool attributes</a:t>
            </a:r>
          </a:p>
        </p:txBody>
      </p:sp>
      <p:sp>
        <p:nvSpPr>
          <p:cNvPr id="6" name="Content Placeholder 5"/>
          <p:cNvSpPr>
            <a:spLocks noGrp="1"/>
          </p:cNvSpPr>
          <p:nvPr>
            <p:ph idx="1"/>
          </p:nvPr>
        </p:nvSpPr>
        <p:spPr/>
        <p:txBody>
          <a:bodyPr/>
          <a:lstStyle/>
          <a:p>
            <a:r>
              <a:rPr lang="en-US" dirty="0" smtClean="0"/>
              <a:t>Collection of subjective data should be the purview of tool developers and medical societies</a:t>
            </a:r>
          </a:p>
          <a:p>
            <a:endParaRPr lang="en-US" dirty="0"/>
          </a:p>
          <a:p>
            <a:pPr lvl="1"/>
            <a:r>
              <a:rPr lang="en-US" dirty="0" smtClean="0"/>
              <a:t>Includes:</a:t>
            </a:r>
          </a:p>
          <a:p>
            <a:pPr lvl="2"/>
            <a:r>
              <a:rPr lang="en-US" dirty="0" smtClean="0"/>
              <a:t>Peer-to-peer and crowd-sourcing reviews</a:t>
            </a:r>
          </a:p>
          <a:p>
            <a:pPr lvl="2"/>
            <a:r>
              <a:rPr lang="en-US" dirty="0" smtClean="0"/>
              <a:t>Comparisons of health IT products</a:t>
            </a:r>
          </a:p>
          <a:p>
            <a:pPr lvl="2"/>
            <a:r>
              <a:rPr lang="en-US" dirty="0" smtClean="0"/>
              <a:t>Rankings of health IT products</a:t>
            </a:r>
          </a:p>
          <a:p>
            <a:pPr lvl="2"/>
            <a:endParaRPr lang="en-US" dirty="0" smtClean="0"/>
          </a:p>
        </p:txBody>
      </p:sp>
      <p:sp>
        <p:nvSpPr>
          <p:cNvPr id="4" name="Slide Number Placeholder 3"/>
          <p:cNvSpPr>
            <a:spLocks noGrp="1"/>
          </p:cNvSpPr>
          <p:nvPr>
            <p:ph type="sldNum" sz="quarter" idx="12"/>
          </p:nvPr>
        </p:nvSpPr>
        <p:spPr/>
        <p:txBody>
          <a:bodyPr/>
          <a:lstStyle/>
          <a:p>
            <a:fld id="{D04207AB-DC8F-4E13-8DC0-6025F5BF10CE}" type="slidenum">
              <a:rPr lang="en-US" smtClean="0"/>
              <a:pPr/>
              <a:t>23</a:t>
            </a:fld>
            <a:endParaRPr lang="en-US"/>
          </a:p>
        </p:txBody>
      </p:sp>
    </p:spTree>
    <p:extLst>
      <p:ext uri="{BB962C8B-B14F-4D97-AF65-F5344CB8AC3E}">
        <p14:creationId xmlns:p14="http://schemas.microsoft.com/office/powerpoint/2010/main" val="15752035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ONC_Divider_Slide_New_112712_V2.jpg"/>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4891" t="3937" r="348" b="2315"/>
          <a:stretch/>
        </p:blipFill>
        <p:spPr>
          <a:xfrm>
            <a:off x="0" y="0"/>
            <a:ext cx="9242778" cy="6858000"/>
          </a:xfrm>
        </p:spPr>
      </p:pic>
      <p:pic>
        <p:nvPicPr>
          <p:cNvPr id="12" name="Picture 11" descr="HITSC-end-page-PP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25400"/>
            <a:ext cx="9144000" cy="6782637"/>
          </a:xfrm>
          <a:prstGeom prst="rect">
            <a:avLst/>
          </a:prstGeom>
        </p:spPr>
      </p:pic>
      <p:sp>
        <p:nvSpPr>
          <p:cNvPr id="2" name="Slide Number Placeholder 1"/>
          <p:cNvSpPr>
            <a:spLocks noGrp="1"/>
          </p:cNvSpPr>
          <p:nvPr>
            <p:ph type="sldNum" sz="quarter" idx="12"/>
          </p:nvPr>
        </p:nvSpPr>
        <p:spPr/>
        <p:txBody>
          <a:bodyPr/>
          <a:lstStyle/>
          <a:p>
            <a:fld id="{D04207AB-DC8F-4E13-8DC0-6025F5BF10CE}" type="slidenum">
              <a:rPr lang="en-US" smtClean="0"/>
              <a:pPr/>
              <a:t>24</a:t>
            </a:fld>
            <a:endParaRPr lang="en-US"/>
          </a:p>
        </p:txBody>
      </p:sp>
    </p:spTree>
    <p:extLst>
      <p:ext uri="{BB962C8B-B14F-4D97-AF65-F5344CB8AC3E}">
        <p14:creationId xmlns:p14="http://schemas.microsoft.com/office/powerpoint/2010/main" val="24917180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5486400" cy="1143000"/>
          </a:xfrm>
        </p:spPr>
        <p:txBody>
          <a:bodyPr/>
          <a:lstStyle/>
          <a:p>
            <a:r>
              <a:rPr lang="en-US" dirty="0" smtClean="0"/>
              <a:t>Task Force Charge</a:t>
            </a:r>
            <a:endParaRPr lang="en-US" dirty="0"/>
          </a:p>
        </p:txBody>
      </p:sp>
      <p:sp>
        <p:nvSpPr>
          <p:cNvPr id="3" name="Content Placeholder 2"/>
          <p:cNvSpPr>
            <a:spLocks noGrp="1"/>
          </p:cNvSpPr>
          <p:nvPr>
            <p:ph idx="1"/>
          </p:nvPr>
        </p:nvSpPr>
        <p:spPr>
          <a:xfrm>
            <a:off x="457200" y="1646237"/>
            <a:ext cx="8229600" cy="4525963"/>
          </a:xfrm>
        </p:spPr>
        <p:txBody>
          <a:bodyPr>
            <a:normAutofit fontScale="70000" lnSpcReduction="20000"/>
          </a:bodyPr>
          <a:lstStyle/>
          <a:p>
            <a:pPr marL="0" indent="0">
              <a:buNone/>
            </a:pPr>
            <a:r>
              <a:rPr lang="en-US" dirty="0" smtClean="0"/>
              <a:t>In MACRA, Congress requested that the HHS Secretary conduct a feasibility study regarding the need for a certified health IT comparison tool. As part of that study, ONC convened this task force to solicit stakeholder input.</a:t>
            </a:r>
          </a:p>
          <a:p>
            <a:pPr marL="0" indent="0">
              <a:buNone/>
            </a:pPr>
            <a:endParaRPr lang="en-US" dirty="0"/>
          </a:p>
          <a:p>
            <a:pPr marL="0" indent="0">
              <a:buNone/>
            </a:pPr>
            <a:r>
              <a:rPr lang="en-US" dirty="0" smtClean="0"/>
              <a:t>The task force </a:t>
            </a:r>
            <a:r>
              <a:rPr lang="en-US" dirty="0"/>
              <a:t>is charged with providing recommendations on the benefits of, and resources needed to develop and maintain, a certified health IT comparison tool. This </a:t>
            </a:r>
            <a:r>
              <a:rPr lang="en-US" dirty="0" smtClean="0"/>
              <a:t>task force </a:t>
            </a:r>
            <a:r>
              <a:rPr lang="en-US" dirty="0"/>
              <a:t>will:</a:t>
            </a:r>
          </a:p>
          <a:p>
            <a:pPr lvl="1"/>
            <a:r>
              <a:rPr lang="en-US" dirty="0"/>
              <a:t>Identify the different health IT needs for providers across the adoption and implementation spectrum, with particular focus on providers with limited resources and/or lower adoption rates </a:t>
            </a:r>
          </a:p>
          <a:p>
            <a:pPr lvl="1"/>
            <a:r>
              <a:rPr lang="en-US" dirty="0"/>
              <a:t>Identify user needs for a comparison tool</a:t>
            </a:r>
          </a:p>
          <a:p>
            <a:pPr lvl="1"/>
            <a:r>
              <a:rPr lang="en-US" dirty="0"/>
              <a:t>Identify gaps in the current tool marketplace, and the barriers to addressing those </a:t>
            </a:r>
            <a:r>
              <a:rPr lang="en-US" dirty="0" smtClean="0"/>
              <a:t>gaps</a:t>
            </a:r>
            <a:endParaRPr lang="en-US" strike="sngStrike" dirty="0"/>
          </a:p>
        </p:txBody>
      </p:sp>
      <p:sp>
        <p:nvSpPr>
          <p:cNvPr id="6" name="Slide Number Placeholder 5"/>
          <p:cNvSpPr>
            <a:spLocks noGrp="1"/>
          </p:cNvSpPr>
          <p:nvPr>
            <p:ph type="sldNum" sz="quarter" idx="12"/>
          </p:nvPr>
        </p:nvSpPr>
        <p:spPr/>
        <p:txBody>
          <a:bodyPr/>
          <a:lstStyle/>
          <a:p>
            <a:fld id="{D04207AB-DC8F-4E13-8DC0-6025F5BF10CE}" type="slidenum">
              <a:rPr lang="en-US" smtClean="0"/>
              <a:pPr/>
              <a:t>2</a:t>
            </a:fld>
            <a:endParaRPr lang="en-US"/>
          </a:p>
        </p:txBody>
      </p:sp>
    </p:spTree>
    <p:extLst>
      <p:ext uri="{BB962C8B-B14F-4D97-AF65-F5344CB8AC3E}">
        <p14:creationId xmlns:p14="http://schemas.microsoft.com/office/powerpoint/2010/main" val="23858812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lumMod val="75000"/>
                    <a:lumOff val="25000"/>
                  </a:schemeClr>
                </a:solidFill>
              </a:rPr>
              <a:t>FINDINGS</a:t>
            </a:r>
            <a:endParaRPr lang="en-US" dirty="0">
              <a:solidFill>
                <a:schemeClr val="tx1">
                  <a:lumMod val="75000"/>
                  <a:lumOff val="25000"/>
                </a:schemeClr>
              </a:solidFill>
            </a:endParaRPr>
          </a:p>
        </p:txBody>
      </p:sp>
      <p:sp>
        <p:nvSpPr>
          <p:cNvPr id="4" name="Slide Number Placeholder 3"/>
          <p:cNvSpPr>
            <a:spLocks noGrp="1"/>
          </p:cNvSpPr>
          <p:nvPr>
            <p:ph type="sldNum" sz="quarter" idx="12"/>
          </p:nvPr>
        </p:nvSpPr>
        <p:spPr/>
        <p:txBody>
          <a:bodyPr/>
          <a:lstStyle/>
          <a:p>
            <a:fld id="{D04207AB-DC8F-4E13-8DC0-6025F5BF10CE}" type="slidenum">
              <a:rPr lang="en-US" smtClean="0"/>
              <a:pPr/>
              <a:t>3</a:t>
            </a:fld>
            <a:endParaRPr lang="en-US"/>
          </a:p>
        </p:txBody>
      </p:sp>
    </p:spTree>
    <p:extLst>
      <p:ext uri="{BB962C8B-B14F-4D97-AF65-F5344CB8AC3E}">
        <p14:creationId xmlns:p14="http://schemas.microsoft.com/office/powerpoint/2010/main" val="13773543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4724400" cy="1020762"/>
          </a:xfrm>
        </p:spPr>
        <p:txBody>
          <a:bodyPr/>
          <a:lstStyle/>
          <a:p>
            <a:r>
              <a:rPr lang="en-US" dirty="0" smtClean="0"/>
              <a:t>Comparison tool uses</a:t>
            </a:r>
            <a:endParaRPr lang="en-US" dirty="0"/>
          </a:p>
        </p:txBody>
      </p:sp>
      <p:sp>
        <p:nvSpPr>
          <p:cNvPr id="3" name="Content Placeholder 2"/>
          <p:cNvSpPr>
            <a:spLocks noGrp="1"/>
          </p:cNvSpPr>
          <p:nvPr>
            <p:ph idx="1"/>
          </p:nvPr>
        </p:nvSpPr>
        <p:spPr/>
        <p:txBody>
          <a:bodyPr>
            <a:normAutofit/>
          </a:bodyPr>
          <a:lstStyle/>
          <a:p>
            <a:r>
              <a:rPr lang="en-US" dirty="0" smtClean="0"/>
              <a:t>There are ongoing needs for comparison tools for providers</a:t>
            </a:r>
          </a:p>
          <a:p>
            <a:pPr lvl="1"/>
            <a:r>
              <a:rPr lang="en-US" dirty="0" smtClean="0"/>
              <a:t>Making their first purchase of health IT products</a:t>
            </a:r>
          </a:p>
          <a:p>
            <a:pPr lvl="1"/>
            <a:r>
              <a:rPr lang="en-US" dirty="0" smtClean="0"/>
              <a:t>Considering modular component </a:t>
            </a:r>
            <a:r>
              <a:rPr lang="en-US" dirty="0"/>
              <a:t>purchase </a:t>
            </a:r>
            <a:r>
              <a:rPr lang="en-US" dirty="0" smtClean="0"/>
              <a:t>to meet new </a:t>
            </a:r>
            <a:r>
              <a:rPr lang="en-US" dirty="0"/>
              <a:t>health IT </a:t>
            </a:r>
            <a:r>
              <a:rPr lang="en-US" dirty="0" smtClean="0"/>
              <a:t>needs</a:t>
            </a:r>
          </a:p>
          <a:p>
            <a:pPr lvl="1"/>
            <a:r>
              <a:rPr lang="en-US" dirty="0" smtClean="0"/>
              <a:t>Considering replacing existing health IT products</a:t>
            </a:r>
            <a:endParaRPr lang="en-US" dirty="0"/>
          </a:p>
          <a:p>
            <a:pPr lvl="1"/>
            <a:r>
              <a:rPr lang="en-US" dirty="0" smtClean="0"/>
              <a:t>Developing an ongoing IT strategy to determine what products are in the market and assess future purchase needs</a:t>
            </a:r>
          </a:p>
        </p:txBody>
      </p:sp>
      <p:sp>
        <p:nvSpPr>
          <p:cNvPr id="4" name="Slide Number Placeholder 3"/>
          <p:cNvSpPr>
            <a:spLocks noGrp="1"/>
          </p:cNvSpPr>
          <p:nvPr>
            <p:ph type="sldNum" sz="quarter" idx="12"/>
          </p:nvPr>
        </p:nvSpPr>
        <p:spPr/>
        <p:txBody>
          <a:bodyPr/>
          <a:lstStyle/>
          <a:p>
            <a:fld id="{D04207AB-DC8F-4E13-8DC0-6025F5BF10CE}" type="slidenum">
              <a:rPr lang="en-US" smtClean="0"/>
              <a:pPr/>
              <a:t>4</a:t>
            </a:fld>
            <a:endParaRPr lang="en-US"/>
          </a:p>
        </p:txBody>
      </p:sp>
    </p:spTree>
    <p:extLst>
      <p:ext uri="{BB962C8B-B14F-4D97-AF65-F5344CB8AC3E}">
        <p14:creationId xmlns:p14="http://schemas.microsoft.com/office/powerpoint/2010/main" val="32398283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5334000" cy="1020762"/>
          </a:xfrm>
        </p:spPr>
        <p:txBody>
          <a:bodyPr>
            <a:normAutofit fontScale="90000"/>
          </a:bodyPr>
          <a:lstStyle/>
          <a:p>
            <a:r>
              <a:rPr lang="en-US" dirty="0" smtClean="0"/>
              <a:t>There was consensus about ongoing needs for comparison tools for providers</a:t>
            </a:r>
            <a:endParaRPr lang="en-US" dirty="0"/>
          </a:p>
        </p:txBody>
      </p:sp>
      <p:sp>
        <p:nvSpPr>
          <p:cNvPr id="3" name="Content Placeholder 2"/>
          <p:cNvSpPr>
            <a:spLocks noGrp="1"/>
          </p:cNvSpPr>
          <p:nvPr>
            <p:ph idx="1"/>
          </p:nvPr>
        </p:nvSpPr>
        <p:spPr>
          <a:xfrm>
            <a:off x="457200" y="1493837"/>
            <a:ext cx="8229600" cy="4830763"/>
          </a:xfrm>
        </p:spPr>
        <p:txBody>
          <a:bodyPr>
            <a:normAutofit/>
          </a:bodyPr>
          <a:lstStyle/>
          <a:p>
            <a:r>
              <a:rPr lang="en-US" dirty="0" smtClean="0"/>
              <a:t>Existing tools </a:t>
            </a:r>
          </a:p>
          <a:p>
            <a:pPr lvl="1"/>
            <a:r>
              <a:rPr lang="en-US" dirty="0" smtClean="0"/>
              <a:t>Are well-respected</a:t>
            </a:r>
          </a:p>
          <a:p>
            <a:pPr lvl="1"/>
            <a:r>
              <a:rPr lang="en-US" dirty="0" smtClean="0"/>
              <a:t>Have brand recognition</a:t>
            </a:r>
          </a:p>
          <a:p>
            <a:pPr lvl="1"/>
            <a:r>
              <a:rPr lang="en-US" dirty="0" smtClean="0"/>
              <a:t>Conduct extensive market research</a:t>
            </a:r>
          </a:p>
          <a:p>
            <a:pPr lvl="1"/>
            <a:r>
              <a:rPr lang="en-US" dirty="0" smtClean="0"/>
              <a:t>Have developed robust comparison platforms that meet specific needs of their members</a:t>
            </a:r>
          </a:p>
        </p:txBody>
      </p:sp>
      <p:sp>
        <p:nvSpPr>
          <p:cNvPr id="4" name="Slide Number Placeholder 3"/>
          <p:cNvSpPr>
            <a:spLocks noGrp="1"/>
          </p:cNvSpPr>
          <p:nvPr>
            <p:ph type="sldNum" sz="quarter" idx="12"/>
          </p:nvPr>
        </p:nvSpPr>
        <p:spPr/>
        <p:txBody>
          <a:bodyPr/>
          <a:lstStyle/>
          <a:p>
            <a:fld id="{D04207AB-DC8F-4E13-8DC0-6025F5BF10CE}" type="slidenum">
              <a:rPr lang="en-US" smtClean="0"/>
              <a:pPr/>
              <a:t>5</a:t>
            </a:fld>
            <a:endParaRPr lang="en-US"/>
          </a:p>
        </p:txBody>
      </p:sp>
    </p:spTree>
    <p:extLst>
      <p:ext uri="{BB962C8B-B14F-4D97-AF65-F5344CB8AC3E}">
        <p14:creationId xmlns:p14="http://schemas.microsoft.com/office/powerpoint/2010/main" val="36774826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5105400" cy="1020762"/>
          </a:xfrm>
        </p:spPr>
        <p:txBody>
          <a:bodyPr/>
          <a:lstStyle/>
          <a:p>
            <a:r>
              <a:rPr lang="en-US" dirty="0" smtClean="0"/>
              <a:t>Different users have different needs for comparison tools</a:t>
            </a:r>
            <a:endParaRPr lang="en-US" dirty="0"/>
          </a:p>
        </p:txBody>
      </p:sp>
      <p:sp>
        <p:nvSpPr>
          <p:cNvPr id="3" name="Content Placeholder 2"/>
          <p:cNvSpPr>
            <a:spLocks noGrp="1"/>
          </p:cNvSpPr>
          <p:nvPr>
            <p:ph idx="1"/>
          </p:nvPr>
        </p:nvSpPr>
        <p:spPr>
          <a:xfrm>
            <a:off x="457200" y="1493837"/>
            <a:ext cx="8229600" cy="4830763"/>
          </a:xfrm>
        </p:spPr>
        <p:txBody>
          <a:bodyPr>
            <a:normAutofit/>
          </a:bodyPr>
          <a:lstStyle/>
          <a:p>
            <a:r>
              <a:rPr lang="en-US" dirty="0" smtClean="0"/>
              <a:t>Current tools may not meet the needs of all providers, particularly providers</a:t>
            </a:r>
          </a:p>
          <a:p>
            <a:pPr lvl="1"/>
            <a:r>
              <a:rPr lang="en-US" dirty="0" smtClean="0"/>
              <a:t>In small and/or rural practices</a:t>
            </a:r>
          </a:p>
          <a:p>
            <a:pPr lvl="1"/>
            <a:r>
              <a:rPr lang="en-US" dirty="0" smtClean="0"/>
              <a:t>In specialty practices</a:t>
            </a:r>
          </a:p>
          <a:p>
            <a:pPr lvl="1"/>
            <a:r>
              <a:rPr lang="en-US" dirty="0" smtClean="0"/>
              <a:t>Who </a:t>
            </a:r>
            <a:r>
              <a:rPr lang="en-US" dirty="0"/>
              <a:t>lack technical </a:t>
            </a:r>
            <a:r>
              <a:rPr lang="en-US" dirty="0" smtClean="0"/>
              <a:t>support</a:t>
            </a:r>
          </a:p>
        </p:txBody>
      </p:sp>
      <p:sp>
        <p:nvSpPr>
          <p:cNvPr id="4" name="Slide Number Placeholder 3"/>
          <p:cNvSpPr>
            <a:spLocks noGrp="1"/>
          </p:cNvSpPr>
          <p:nvPr>
            <p:ph type="sldNum" sz="quarter" idx="12"/>
          </p:nvPr>
        </p:nvSpPr>
        <p:spPr/>
        <p:txBody>
          <a:bodyPr/>
          <a:lstStyle/>
          <a:p>
            <a:fld id="{D04207AB-DC8F-4E13-8DC0-6025F5BF10CE}" type="slidenum">
              <a:rPr lang="en-US" smtClean="0"/>
              <a:pPr/>
              <a:t>6</a:t>
            </a:fld>
            <a:endParaRPr lang="en-US"/>
          </a:p>
        </p:txBody>
      </p:sp>
    </p:spTree>
    <p:extLst>
      <p:ext uri="{BB962C8B-B14F-4D97-AF65-F5344CB8AC3E}">
        <p14:creationId xmlns:p14="http://schemas.microsoft.com/office/powerpoint/2010/main" val="29806886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Gaps in existing comparison tools</a:t>
            </a:r>
            <a:endParaRPr lang="en-US" dirty="0"/>
          </a:p>
        </p:txBody>
      </p:sp>
      <p:sp>
        <p:nvSpPr>
          <p:cNvPr id="3" name="Content Placeholder 2"/>
          <p:cNvSpPr>
            <a:spLocks noGrp="1"/>
          </p:cNvSpPr>
          <p:nvPr>
            <p:ph idx="1"/>
          </p:nvPr>
        </p:nvSpPr>
        <p:spPr/>
        <p:txBody>
          <a:bodyPr>
            <a:normAutofit lnSpcReduction="10000"/>
          </a:bodyPr>
          <a:lstStyle/>
          <a:p>
            <a:r>
              <a:rPr lang="en-US" dirty="0" smtClean="0"/>
              <a:t>Most tools lack</a:t>
            </a:r>
          </a:p>
          <a:p>
            <a:pPr lvl="1"/>
            <a:r>
              <a:rPr lang="en-US" dirty="0" smtClean="0"/>
              <a:t>Empirical </a:t>
            </a:r>
            <a:r>
              <a:rPr lang="en-US" dirty="0"/>
              <a:t>sources of comparison for quality </a:t>
            </a:r>
            <a:r>
              <a:rPr lang="en-US" dirty="0" smtClean="0"/>
              <a:t>reporting</a:t>
            </a:r>
          </a:p>
          <a:p>
            <a:pPr lvl="1"/>
            <a:r>
              <a:rPr lang="en-US" dirty="0"/>
              <a:t>Objective usability information </a:t>
            </a:r>
          </a:p>
          <a:p>
            <a:pPr lvl="1"/>
            <a:r>
              <a:rPr lang="en-US" dirty="0"/>
              <a:t>Comparative product costs</a:t>
            </a:r>
          </a:p>
          <a:p>
            <a:pPr lvl="1"/>
            <a:r>
              <a:rPr lang="en-US" dirty="0" smtClean="0"/>
              <a:t>Information about products’ ability to </a:t>
            </a:r>
            <a:r>
              <a:rPr lang="en-US" dirty="0"/>
              <a:t>integrate with other </a:t>
            </a:r>
            <a:r>
              <a:rPr lang="en-US" dirty="0" smtClean="0"/>
              <a:t>health IT</a:t>
            </a:r>
          </a:p>
          <a:p>
            <a:r>
              <a:rPr lang="en-US" dirty="0"/>
              <a:t>Some tool costs may be prohibitive to smaller or under-resourced </a:t>
            </a:r>
            <a:r>
              <a:rPr lang="en-US" dirty="0" smtClean="0"/>
              <a:t>practices</a:t>
            </a:r>
            <a:endParaRPr lang="en-US" dirty="0"/>
          </a:p>
          <a:p>
            <a:pPr lvl="1"/>
            <a:endParaRPr lang="en-US" dirty="0"/>
          </a:p>
        </p:txBody>
      </p:sp>
      <p:sp>
        <p:nvSpPr>
          <p:cNvPr id="4" name="Slide Number Placeholder 3"/>
          <p:cNvSpPr>
            <a:spLocks noGrp="1"/>
          </p:cNvSpPr>
          <p:nvPr>
            <p:ph type="sldNum" sz="quarter" idx="12"/>
          </p:nvPr>
        </p:nvSpPr>
        <p:spPr/>
        <p:txBody>
          <a:bodyPr/>
          <a:lstStyle/>
          <a:p>
            <a:fld id="{D04207AB-DC8F-4E13-8DC0-6025F5BF10CE}" type="slidenum">
              <a:rPr lang="en-US" smtClean="0"/>
              <a:pPr/>
              <a:t>7</a:t>
            </a:fld>
            <a:endParaRPr lang="en-US"/>
          </a:p>
        </p:txBody>
      </p:sp>
    </p:spTree>
    <p:extLst>
      <p:ext uri="{BB962C8B-B14F-4D97-AF65-F5344CB8AC3E}">
        <p14:creationId xmlns:p14="http://schemas.microsoft.com/office/powerpoint/2010/main" val="18357297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5486400" cy="1020762"/>
          </a:xfrm>
        </p:spPr>
        <p:txBody>
          <a:bodyPr/>
          <a:lstStyle/>
          <a:p>
            <a:r>
              <a:rPr lang="en-US" dirty="0" smtClean="0"/>
              <a:t>Benefits of comparison tools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Comparative</a:t>
            </a:r>
            <a:r>
              <a:rPr lang="en-US" dirty="0"/>
              <a:t>, objective data </a:t>
            </a:r>
            <a:r>
              <a:rPr lang="en-US" dirty="0" smtClean="0"/>
              <a:t>may encourage competition and drive innovation</a:t>
            </a:r>
          </a:p>
          <a:p>
            <a:pPr lvl="1"/>
            <a:r>
              <a:rPr lang="en-US" dirty="0" smtClean="0"/>
              <a:t>Where there is an absence of comparative information (ex. usability) there is less incentive to compete</a:t>
            </a:r>
          </a:p>
          <a:p>
            <a:r>
              <a:rPr lang="en-US" dirty="0" smtClean="0"/>
              <a:t>Purchasing health IT is complicated and comparison tools may simplify this process</a:t>
            </a:r>
          </a:p>
          <a:p>
            <a:pPr lvl="1"/>
            <a:r>
              <a:rPr lang="en-US" dirty="0" smtClean="0"/>
              <a:t>Tools that provide objective comparison and evaluation information scoped by the provider/practice characteristics help providers make the right decision</a:t>
            </a:r>
            <a:endParaRPr lang="en-US" dirty="0"/>
          </a:p>
        </p:txBody>
      </p:sp>
      <p:sp>
        <p:nvSpPr>
          <p:cNvPr id="4" name="Slide Number Placeholder 3"/>
          <p:cNvSpPr>
            <a:spLocks noGrp="1"/>
          </p:cNvSpPr>
          <p:nvPr>
            <p:ph type="sldNum" sz="quarter" idx="12"/>
          </p:nvPr>
        </p:nvSpPr>
        <p:spPr/>
        <p:txBody>
          <a:bodyPr/>
          <a:lstStyle/>
          <a:p>
            <a:fld id="{D04207AB-DC8F-4E13-8DC0-6025F5BF10CE}" type="slidenum">
              <a:rPr lang="en-US" smtClean="0"/>
              <a:pPr/>
              <a:t>8</a:t>
            </a:fld>
            <a:endParaRPr lang="en-US"/>
          </a:p>
        </p:txBody>
      </p:sp>
    </p:spTree>
    <p:extLst>
      <p:ext uri="{BB962C8B-B14F-4D97-AF65-F5344CB8AC3E}">
        <p14:creationId xmlns:p14="http://schemas.microsoft.com/office/powerpoint/2010/main" val="4275106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76EA3E56A1F42A379CF48D9857060" ma:contentTypeVersion="10" ma:contentTypeDescription="Create a new document." ma:contentTypeScope="" ma:versionID="7219703b9a2c4f6cbea218b286d1fcdd">
  <xsd:schema xmlns:xsd="http://www.w3.org/2001/XMLSchema" xmlns:xs="http://www.w3.org/2001/XMLSchema" xmlns:p="http://schemas.microsoft.com/office/2006/metadata/properties" xmlns:ns2="104ac536-2e3c-4ac9-b234-18e9be322d0c" xmlns:ns3="0460abca-03e2-4a8b-bc48-cdd6cbafc9ad" targetNamespace="http://schemas.microsoft.com/office/2006/metadata/properties" ma:root="true" ma:fieldsID="6bab689b723ffe52d9cd8c8a345144c7" ns2:_="" ns3:_="">
    <xsd:import namespace="104ac536-2e3c-4ac9-b234-18e9be322d0c"/>
    <xsd:import namespace="0460abca-03e2-4a8b-bc48-cdd6cbafc9ad"/>
    <xsd:element name="properties">
      <xsd:complexType>
        <xsd:sequence>
          <xsd:element name="documentManagement">
            <xsd:complexType>
              <xsd:all>
                <xsd:element ref="ns2:TaxCatchAll" minOccurs="0"/>
                <xsd:element ref="ns3:TAGSTaxHTField0" minOccurs="0"/>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ac536-2e3c-4ac9-b234-18e9be322d0c"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5fbad4d5-7ffe-4cc6-b42b-c4a43df7fd08}" ma:internalName="TaxCatchAll" ma:showField="CatchAllData" ma:web="104ac536-2e3c-4ac9-b234-18e9be322d0c">
      <xsd:complexType>
        <xsd:complexContent>
          <xsd:extension base="dms:MultiChoiceLookup">
            <xsd:sequence>
              <xsd:element name="Value" type="dms:Lookup" maxOccurs="unbounded" minOccurs="0" nillable="true"/>
            </xsd:sequence>
          </xsd:extension>
        </xsd:complexContent>
      </xsd:complexType>
    </xsd:element>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0460abca-03e2-4a8b-bc48-cdd6cbafc9ad" elementFormDefault="qualified">
    <xsd:import namespace="http://schemas.microsoft.com/office/2006/documentManagement/types"/>
    <xsd:import namespace="http://schemas.microsoft.com/office/infopath/2007/PartnerControls"/>
    <xsd:element name="TAGSTaxHTField0" ma:index="10" nillable="true" ma:taxonomy="true" ma:internalName="TAGSTaxHTField0" ma:taxonomyFieldName="TAGS" ma:displayName="TAGS" ma:readOnly="false" ma:default="" ma:fieldId="{2978e282-68a9-41df-9202-2cb32714e465}" ma:taxonomyMulti="true" ma:sspId="103c0b3b-82f9-46c0-9c43-22d63ed4aa74" ma:termSetId="4bd4d5db-2a54-44bc-89ef-e540a0df3c8b"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TAGSTaxHTField0 xmlns="0460abca-03e2-4a8b-bc48-cdd6cbafc9ad">
      <Terms xmlns="http://schemas.microsoft.com/office/infopath/2007/PartnerControls"/>
    </TAGSTaxHTField0>
    <TaxCatchAll xmlns="104ac536-2e3c-4ac9-b234-18e9be322d0c"/>
    <_dlc_DocId xmlns="104ac536-2e3c-4ac9-b234-18e9be322d0c">FMEJVNC76M2R-136-684</_dlc_DocId>
    <_dlc_DocIdUrl xmlns="104ac536-2e3c-4ac9-b234-18e9be322d0c">
      <Url>http://oncintranet/division/pdnc/ooc/_layouts/DocIdRedir.aspx?ID=FMEJVNC76M2R-136-684</Url>
      <Description>FMEJVNC76M2R-136-684</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C4CE3B2-3089-4516-AFD7-81D279444C5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04ac536-2e3c-4ac9-b234-18e9be322d0c"/>
    <ds:schemaRef ds:uri="0460abca-03e2-4a8b-bc48-cdd6cbafc9a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DEE3FD-D21E-4DB6-97E9-8024725B587B}">
  <ds:schemaRefs>
    <ds:schemaRef ds:uri="http://schemas.microsoft.com/sharepoint/events"/>
  </ds:schemaRefs>
</ds:datastoreItem>
</file>

<file path=customXml/itemProps3.xml><?xml version="1.0" encoding="utf-8"?>
<ds:datastoreItem xmlns:ds="http://schemas.openxmlformats.org/officeDocument/2006/customXml" ds:itemID="{A9382E2E-AF31-44D6-8E87-770E5656AB0E}">
  <ds:schemaRefs>
    <ds:schemaRef ds:uri="http://purl.org/dc/terms/"/>
    <ds:schemaRef ds:uri="http://schemas.microsoft.com/office/2006/documentManagement/types"/>
    <ds:schemaRef ds:uri="http://purl.org/dc/elements/1.1/"/>
    <ds:schemaRef ds:uri="http://www.w3.org/XML/1998/namespace"/>
    <ds:schemaRef ds:uri="http://schemas.microsoft.com/office/infopath/2007/PartnerControls"/>
    <ds:schemaRef ds:uri="http://schemas.openxmlformats.org/package/2006/metadata/core-properties"/>
    <ds:schemaRef ds:uri="0460abca-03e2-4a8b-bc48-cdd6cbafc9ad"/>
    <ds:schemaRef ds:uri="104ac536-2e3c-4ac9-b234-18e9be322d0c"/>
    <ds:schemaRef ds:uri="http://schemas.microsoft.com/office/2006/metadata/properties"/>
    <ds:schemaRef ds:uri="http://purl.org/dc/dcmitype/"/>
  </ds:schemaRefs>
</ds:datastoreItem>
</file>

<file path=customXml/itemProps4.xml><?xml version="1.0" encoding="utf-8"?>
<ds:datastoreItem xmlns:ds="http://schemas.openxmlformats.org/officeDocument/2006/customXml" ds:itemID="{DB6423B6-F8E6-4A0F-BF35-EC50071748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2765</TotalTime>
  <Words>1281</Words>
  <Application>Microsoft Office PowerPoint</Application>
  <PresentationFormat>On-screen Show (4:3)</PresentationFormat>
  <Paragraphs>188</Paragraphs>
  <Slides>25</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25</vt:i4>
      </vt:variant>
    </vt:vector>
  </HeadingPairs>
  <TitlesOfParts>
    <vt:vector size="31" baseType="lpstr">
      <vt:lpstr>MS Gothic</vt:lpstr>
      <vt:lpstr>Arial</vt:lpstr>
      <vt:lpstr>Calibri</vt:lpstr>
      <vt:lpstr>Times New Roman</vt:lpstr>
      <vt:lpstr>Office Theme</vt:lpstr>
      <vt:lpstr>Custom Design</vt:lpstr>
      <vt:lpstr>Title</vt:lpstr>
      <vt:lpstr>PowerPoint Presentation</vt:lpstr>
      <vt:lpstr>Task Force Charge</vt:lpstr>
      <vt:lpstr>FINDINGS</vt:lpstr>
      <vt:lpstr>Comparison tool uses</vt:lpstr>
      <vt:lpstr>There was consensus about ongoing needs for comparison tools for providers</vt:lpstr>
      <vt:lpstr>Different users have different needs for comparison tools</vt:lpstr>
      <vt:lpstr>Gaps in existing comparison tools</vt:lpstr>
      <vt:lpstr>Benefits of comparison tools</vt:lpstr>
      <vt:lpstr>Recommendations</vt:lpstr>
      <vt:lpstr>Specific comparison tool information needs,  and recommendations on filling those needs</vt:lpstr>
      <vt:lpstr>Specific comparison tool information needs,  and recommendations on filling those needs</vt:lpstr>
      <vt:lpstr>Recommendations</vt:lpstr>
      <vt:lpstr>APPENDIX</vt:lpstr>
      <vt:lpstr>Ideal tool attributes</vt:lpstr>
      <vt:lpstr>Ideal tool attributes</vt:lpstr>
      <vt:lpstr>Ideal tool attributes</vt:lpstr>
      <vt:lpstr>Ideal tool attributes</vt:lpstr>
      <vt:lpstr>Ideal tool attributes</vt:lpstr>
      <vt:lpstr>Ideal tool attributes</vt:lpstr>
      <vt:lpstr>Ideal tool attributes</vt:lpstr>
      <vt:lpstr>Ideal tool attributes</vt:lpstr>
      <vt:lpstr>Ideal tool attributes</vt:lpstr>
      <vt:lpstr>Ideal tool attributes</vt:lpstr>
      <vt:lpstr>PowerPoint Presentation</vt:lpstr>
    </vt:vector>
  </TitlesOfParts>
  <Company>Hewlett-Packard</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Betsy</dc:creator>
  <cp:lastModifiedBy>Jaclyn Fontanella</cp:lastModifiedBy>
  <cp:revision>224</cp:revision>
  <cp:lastPrinted>2011-06-03T19:30:25Z</cp:lastPrinted>
  <dcterms:created xsi:type="dcterms:W3CDTF">2011-05-28T15:12:41Z</dcterms:created>
  <dcterms:modified xsi:type="dcterms:W3CDTF">2016-01-20T14:29:29Z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0x010100EB276EA3E56A1F42A379CF48D9857060</vt:lpwstr>
  </property>
  <property fmtid="{D5CDD505-2E9C-101B-9397-08002B2CF9AE}" pid="4" name="_dlc_DocIdItemGuid">
    <vt:lpwstr>2ab8a16e-87d9-4cfd-ba69-19b23fed5c56</vt:lpwstr>
  </property>
</Properties>
</file>